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4" r:id="rId1"/>
  </p:sldMasterIdLst>
  <p:notesMasterIdLst>
    <p:notesMasterId r:id="rId32"/>
  </p:notesMasterIdLst>
  <p:sldIdLst>
    <p:sldId id="256" r:id="rId2"/>
    <p:sldId id="264" r:id="rId3"/>
    <p:sldId id="257" r:id="rId4"/>
    <p:sldId id="258" r:id="rId5"/>
    <p:sldId id="259" r:id="rId6"/>
    <p:sldId id="260" r:id="rId7"/>
    <p:sldId id="261" r:id="rId8"/>
    <p:sldId id="262" r:id="rId9"/>
    <p:sldId id="263" r:id="rId10"/>
    <p:sldId id="265" r:id="rId11"/>
    <p:sldId id="266" r:id="rId12"/>
    <p:sldId id="267" r:id="rId13"/>
    <p:sldId id="268" r:id="rId14"/>
    <p:sldId id="277" r:id="rId15"/>
    <p:sldId id="269" r:id="rId16"/>
    <p:sldId id="270" r:id="rId17"/>
    <p:sldId id="271" r:id="rId18"/>
    <p:sldId id="272" r:id="rId19"/>
    <p:sldId id="273" r:id="rId20"/>
    <p:sldId id="274" r:id="rId21"/>
    <p:sldId id="275" r:id="rId22"/>
    <p:sldId id="283" r:id="rId23"/>
    <p:sldId id="276" r:id="rId24"/>
    <p:sldId id="278" r:id="rId25"/>
    <p:sldId id="279" r:id="rId26"/>
    <p:sldId id="280" r:id="rId27"/>
    <p:sldId id="281" r:id="rId28"/>
    <p:sldId id="282" r:id="rId29"/>
    <p:sldId id="286" r:id="rId30"/>
    <p:sldId id="285" r:id="rId31"/>
  </p:sldIdLst>
  <p:sldSz cx="14630400" cy="8229600"/>
  <p:notesSz cx="8229600" cy="14630400"/>
  <p:embeddedFontLst>
    <p:embeddedFont>
      <p:font typeface="Alexandria Semi Bold" panose="020B0604020202020204" charset="-78"/>
      <p:regular r:id="rId33"/>
    </p:embeddedFont>
    <p:embeddedFont>
      <p:font typeface="Cambria" panose="02040503050406030204" pitchFamily="18" charset="0"/>
      <p:regular r:id="rId34"/>
      <p:bold r:id="rId35"/>
      <p:italic r:id="rId36"/>
      <p:boldItalic r:id="rId37"/>
    </p:embeddedFont>
    <p:embeddedFont>
      <p:font typeface="Sora Light"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94610"/>
  </p:normalViewPr>
  <p:slideViewPr>
    <p:cSldViewPr snapToGrid="0" snapToObjects="1">
      <p:cViewPr varScale="1">
        <p:scale>
          <a:sx n="71" d="100"/>
          <a:sy n="71" d="100"/>
        </p:scale>
        <p:origin x="3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43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99819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D65D-A214-8FE4-F947-BFE341971E8C}"/>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4F1AF3E0-3D54-1989-6B34-458A3916001C}"/>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89CBC7BC-3C91-2392-15B7-100B0A4BAE02}"/>
              </a:ext>
            </a:extLst>
          </p:cNvPr>
          <p:cNvSpPr>
            <a:spLocks noGrp="1"/>
          </p:cNvSpPr>
          <p:nvPr>
            <p:ph type="dt" sz="half" idx="10"/>
          </p:nvPr>
        </p:nvSpPr>
        <p:spPr/>
        <p:txBody>
          <a:bodyPr/>
          <a:lstStyle/>
          <a:p>
            <a:fld id="{48A87A34-81AB-432B-8DAE-1953F412C126}" type="datetimeFigureOut">
              <a:rPr lang="en-US" smtClean="0"/>
              <a:t>13.11.2024</a:t>
            </a:fld>
            <a:endParaRPr lang="en-US" dirty="0"/>
          </a:p>
        </p:txBody>
      </p:sp>
      <p:sp>
        <p:nvSpPr>
          <p:cNvPr id="5" name="Footer Placeholder 4">
            <a:extLst>
              <a:ext uri="{FF2B5EF4-FFF2-40B4-BE49-F238E27FC236}">
                <a16:creationId xmlns:a16="http://schemas.microsoft.com/office/drawing/2014/main" id="{4021FC66-463D-829E-4095-9946D0000C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792D94-BC45-14E7-566E-65C81DE949F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94397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218BE-E77F-F76D-8BDD-5D1175C6EC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851A40-3C58-401D-91F4-1E35A0B9D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BF6B6A-0F6F-C999-33D6-EB27A2F0DF4F}"/>
              </a:ext>
            </a:extLst>
          </p:cNvPr>
          <p:cNvSpPr>
            <a:spLocks noGrp="1"/>
          </p:cNvSpPr>
          <p:nvPr>
            <p:ph type="dt" sz="half" idx="10"/>
          </p:nvPr>
        </p:nvSpPr>
        <p:spPr/>
        <p:txBody>
          <a:bodyPr/>
          <a:lstStyle/>
          <a:p>
            <a:fld id="{48A87A34-81AB-432B-8DAE-1953F412C126}" type="datetimeFigureOut">
              <a:rPr lang="en-US" smtClean="0"/>
              <a:t>13.11.2024</a:t>
            </a:fld>
            <a:endParaRPr lang="en-US" dirty="0"/>
          </a:p>
        </p:txBody>
      </p:sp>
      <p:sp>
        <p:nvSpPr>
          <p:cNvPr id="5" name="Footer Placeholder 4">
            <a:extLst>
              <a:ext uri="{FF2B5EF4-FFF2-40B4-BE49-F238E27FC236}">
                <a16:creationId xmlns:a16="http://schemas.microsoft.com/office/drawing/2014/main" id="{5B720E21-0BEF-00CB-325B-DE5D5DAFE3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6A955D-B251-1DB8-59E7-FA2C7DF88AD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22959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3FDF16-71F4-6F3B-3C4D-51A3B7A6271D}"/>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D13AD9-5623-90F9-1819-0DC8B8B1AFB5}"/>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4C423-4C1F-F981-A488-21083698EBC9}"/>
              </a:ext>
            </a:extLst>
          </p:cNvPr>
          <p:cNvSpPr>
            <a:spLocks noGrp="1"/>
          </p:cNvSpPr>
          <p:nvPr>
            <p:ph type="dt" sz="half" idx="10"/>
          </p:nvPr>
        </p:nvSpPr>
        <p:spPr/>
        <p:txBody>
          <a:bodyPr/>
          <a:lstStyle/>
          <a:p>
            <a:fld id="{48A87A34-81AB-432B-8DAE-1953F412C126}" type="datetimeFigureOut">
              <a:rPr lang="en-US" smtClean="0"/>
              <a:t>13.11.2024</a:t>
            </a:fld>
            <a:endParaRPr lang="en-US" dirty="0"/>
          </a:p>
        </p:txBody>
      </p:sp>
      <p:sp>
        <p:nvSpPr>
          <p:cNvPr id="5" name="Footer Placeholder 4">
            <a:extLst>
              <a:ext uri="{FF2B5EF4-FFF2-40B4-BE49-F238E27FC236}">
                <a16:creationId xmlns:a16="http://schemas.microsoft.com/office/drawing/2014/main" id="{7B738470-987F-C8A7-46D3-5DDE445464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7A67DF-5C70-7224-1547-FBEB05E89DD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78786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31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1CC6-7829-6D0B-C30F-77D3665B9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8CD2A1-EA8D-8918-425A-213387C70E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31D38-F5DA-1EDA-E83D-8AB9DB4A241E}"/>
              </a:ext>
            </a:extLst>
          </p:cNvPr>
          <p:cNvSpPr>
            <a:spLocks noGrp="1"/>
          </p:cNvSpPr>
          <p:nvPr>
            <p:ph type="dt" sz="half" idx="10"/>
          </p:nvPr>
        </p:nvSpPr>
        <p:spPr/>
        <p:txBody>
          <a:bodyPr/>
          <a:lstStyle/>
          <a:p>
            <a:fld id="{48A87A34-81AB-432B-8DAE-1953F412C126}" type="datetimeFigureOut">
              <a:rPr lang="en-US" smtClean="0"/>
              <a:t>13.11.2024</a:t>
            </a:fld>
            <a:endParaRPr lang="en-US" dirty="0"/>
          </a:p>
        </p:txBody>
      </p:sp>
      <p:sp>
        <p:nvSpPr>
          <p:cNvPr id="5" name="Footer Placeholder 4">
            <a:extLst>
              <a:ext uri="{FF2B5EF4-FFF2-40B4-BE49-F238E27FC236}">
                <a16:creationId xmlns:a16="http://schemas.microsoft.com/office/drawing/2014/main" id="{EE47790E-3444-90A2-5A44-21206A89BE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23D44C-25C5-5C16-F69C-A96AFA53953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03525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C1E6-50FB-8A4C-4EEF-2F5BDBD00AF4}"/>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CF23F391-3806-9E36-0EF8-480B70217453}"/>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76931-F430-8202-D9A5-DBFBDF7CC279}"/>
              </a:ext>
            </a:extLst>
          </p:cNvPr>
          <p:cNvSpPr>
            <a:spLocks noGrp="1"/>
          </p:cNvSpPr>
          <p:nvPr>
            <p:ph type="dt" sz="half" idx="10"/>
          </p:nvPr>
        </p:nvSpPr>
        <p:spPr/>
        <p:txBody>
          <a:bodyPr/>
          <a:lstStyle/>
          <a:p>
            <a:fld id="{48A87A34-81AB-432B-8DAE-1953F412C126}" type="datetimeFigureOut">
              <a:rPr lang="en-US" smtClean="0"/>
              <a:t>13.11.2024</a:t>
            </a:fld>
            <a:endParaRPr lang="en-US" dirty="0"/>
          </a:p>
        </p:txBody>
      </p:sp>
      <p:sp>
        <p:nvSpPr>
          <p:cNvPr id="5" name="Footer Placeholder 4">
            <a:extLst>
              <a:ext uri="{FF2B5EF4-FFF2-40B4-BE49-F238E27FC236}">
                <a16:creationId xmlns:a16="http://schemas.microsoft.com/office/drawing/2014/main" id="{9B194E20-4653-FE47-4CBB-DEAA8E7AE8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649B543-D1BA-5815-4AA1-6ACAB63D924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50573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8BCB-B786-504C-F90C-52F4C60CFC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AFB771-98D0-4501-C8B2-461C79D6ECC7}"/>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668ED4-14CE-7B10-D0AD-C296223A3BC6}"/>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5601AE-FB22-61F3-1201-DB0F0F92B2BA}"/>
              </a:ext>
            </a:extLst>
          </p:cNvPr>
          <p:cNvSpPr>
            <a:spLocks noGrp="1"/>
          </p:cNvSpPr>
          <p:nvPr>
            <p:ph type="dt" sz="half" idx="10"/>
          </p:nvPr>
        </p:nvSpPr>
        <p:spPr/>
        <p:txBody>
          <a:bodyPr/>
          <a:lstStyle/>
          <a:p>
            <a:fld id="{48A87A34-81AB-432B-8DAE-1953F412C126}" type="datetimeFigureOut">
              <a:rPr lang="en-US" smtClean="0"/>
              <a:t>13.11.2024</a:t>
            </a:fld>
            <a:endParaRPr lang="en-US" dirty="0"/>
          </a:p>
        </p:txBody>
      </p:sp>
      <p:sp>
        <p:nvSpPr>
          <p:cNvPr id="6" name="Footer Placeholder 5">
            <a:extLst>
              <a:ext uri="{FF2B5EF4-FFF2-40B4-BE49-F238E27FC236}">
                <a16:creationId xmlns:a16="http://schemas.microsoft.com/office/drawing/2014/main" id="{E3393C8A-AD77-85A8-161A-846B836CED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692055-5723-85D8-6167-300AA6437C7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43050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D64CD-9309-3BB0-506E-58087E0E15ED}"/>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2D2CA5-58F7-FD03-5CCD-ECDE3D6A6E0B}"/>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4DE2064C-FB55-FE0A-E280-FF60B8D686F6}"/>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449ADF-06B6-A9A7-86D3-9C14070FDAEC}"/>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C87BF2DD-6A7B-43F7-9B76-DFC6911E265F}"/>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1917C6-B71A-C456-EA5E-A45CD3960029}"/>
              </a:ext>
            </a:extLst>
          </p:cNvPr>
          <p:cNvSpPr>
            <a:spLocks noGrp="1"/>
          </p:cNvSpPr>
          <p:nvPr>
            <p:ph type="dt" sz="half" idx="10"/>
          </p:nvPr>
        </p:nvSpPr>
        <p:spPr/>
        <p:txBody>
          <a:bodyPr/>
          <a:lstStyle/>
          <a:p>
            <a:fld id="{48A87A34-81AB-432B-8DAE-1953F412C126}" type="datetimeFigureOut">
              <a:rPr lang="en-US" smtClean="0"/>
              <a:t>13.11.2024</a:t>
            </a:fld>
            <a:endParaRPr lang="en-US" dirty="0"/>
          </a:p>
        </p:txBody>
      </p:sp>
      <p:sp>
        <p:nvSpPr>
          <p:cNvPr id="8" name="Footer Placeholder 7">
            <a:extLst>
              <a:ext uri="{FF2B5EF4-FFF2-40B4-BE49-F238E27FC236}">
                <a16:creationId xmlns:a16="http://schemas.microsoft.com/office/drawing/2014/main" id="{095A034A-86DB-3676-DF99-F2CFCB4DA26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5E9B33D-FFA3-B7E9-2724-955B09A7DB6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55119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6C30-7BCC-E0C4-6119-9DA1D3AF21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C1A5C5-2A9F-97F7-6E63-12A3DE2881FD}"/>
              </a:ext>
            </a:extLst>
          </p:cNvPr>
          <p:cNvSpPr>
            <a:spLocks noGrp="1"/>
          </p:cNvSpPr>
          <p:nvPr>
            <p:ph type="dt" sz="half" idx="10"/>
          </p:nvPr>
        </p:nvSpPr>
        <p:spPr/>
        <p:txBody>
          <a:bodyPr/>
          <a:lstStyle/>
          <a:p>
            <a:fld id="{48A87A34-81AB-432B-8DAE-1953F412C126}" type="datetimeFigureOut">
              <a:rPr lang="en-US" smtClean="0"/>
              <a:t>13.11.2024</a:t>
            </a:fld>
            <a:endParaRPr lang="en-US" dirty="0"/>
          </a:p>
        </p:txBody>
      </p:sp>
      <p:sp>
        <p:nvSpPr>
          <p:cNvPr id="4" name="Footer Placeholder 3">
            <a:extLst>
              <a:ext uri="{FF2B5EF4-FFF2-40B4-BE49-F238E27FC236}">
                <a16:creationId xmlns:a16="http://schemas.microsoft.com/office/drawing/2014/main" id="{2D823F17-1755-81B6-165E-45BB3378A22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B19B022-374A-421D-27BD-6EF77211A82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23201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CCB6F8-6F2E-3689-DCBC-C741E5AFEDD9}"/>
              </a:ext>
            </a:extLst>
          </p:cNvPr>
          <p:cNvSpPr>
            <a:spLocks noGrp="1"/>
          </p:cNvSpPr>
          <p:nvPr>
            <p:ph type="dt" sz="half" idx="10"/>
          </p:nvPr>
        </p:nvSpPr>
        <p:spPr/>
        <p:txBody>
          <a:bodyPr/>
          <a:lstStyle/>
          <a:p>
            <a:fld id="{48A87A34-81AB-432B-8DAE-1953F412C126}" type="datetimeFigureOut">
              <a:rPr lang="en-US" smtClean="0"/>
              <a:t>13.11.2024</a:t>
            </a:fld>
            <a:endParaRPr lang="en-US" dirty="0"/>
          </a:p>
        </p:txBody>
      </p:sp>
      <p:sp>
        <p:nvSpPr>
          <p:cNvPr id="3" name="Footer Placeholder 2">
            <a:extLst>
              <a:ext uri="{FF2B5EF4-FFF2-40B4-BE49-F238E27FC236}">
                <a16:creationId xmlns:a16="http://schemas.microsoft.com/office/drawing/2014/main" id="{2B06E35F-5D6A-CC36-9319-239ED5C9602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E78002A-7D73-FC0F-CC3E-CC5834B2F2A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543536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F4576-D7F4-A5C8-462B-2EC1DE7DC4FF}"/>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DE433F97-3DFD-41F2-AC69-B5CF88271BA3}"/>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A51CB3-65D4-DF7C-717B-B0738C09ACA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0F83B4B-6F94-2A06-6AAE-B827FCDE8C02}"/>
              </a:ext>
            </a:extLst>
          </p:cNvPr>
          <p:cNvSpPr>
            <a:spLocks noGrp="1"/>
          </p:cNvSpPr>
          <p:nvPr>
            <p:ph type="dt" sz="half" idx="10"/>
          </p:nvPr>
        </p:nvSpPr>
        <p:spPr/>
        <p:txBody>
          <a:bodyPr/>
          <a:lstStyle/>
          <a:p>
            <a:fld id="{48A87A34-81AB-432B-8DAE-1953F412C126}" type="datetimeFigureOut">
              <a:rPr lang="en-US" smtClean="0"/>
              <a:t>13.11.2024</a:t>
            </a:fld>
            <a:endParaRPr lang="en-US" dirty="0"/>
          </a:p>
        </p:txBody>
      </p:sp>
      <p:sp>
        <p:nvSpPr>
          <p:cNvPr id="6" name="Footer Placeholder 5">
            <a:extLst>
              <a:ext uri="{FF2B5EF4-FFF2-40B4-BE49-F238E27FC236}">
                <a16:creationId xmlns:a16="http://schemas.microsoft.com/office/drawing/2014/main" id="{6D4FEA97-1797-09F7-1F85-E7DB49DEED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8AB52AA-54F0-1DEC-42D4-6A45000031D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15652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908-636E-4AE2-BAC4-DCB05094EB2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7C1EEC5C-B172-B58C-3FB9-CBD186651BD3}"/>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171933C1-2CC8-7BDA-10DA-9B2CE37A80C9}"/>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57997977-B996-B171-0061-0152AFC9B5B9}"/>
              </a:ext>
            </a:extLst>
          </p:cNvPr>
          <p:cNvSpPr>
            <a:spLocks noGrp="1"/>
          </p:cNvSpPr>
          <p:nvPr>
            <p:ph type="dt" sz="half" idx="10"/>
          </p:nvPr>
        </p:nvSpPr>
        <p:spPr/>
        <p:txBody>
          <a:bodyPr/>
          <a:lstStyle/>
          <a:p>
            <a:fld id="{48A87A34-81AB-432B-8DAE-1953F412C126}" type="datetimeFigureOut">
              <a:rPr lang="en-US" smtClean="0"/>
              <a:pPr/>
              <a:t>13.11.2024</a:t>
            </a:fld>
            <a:endParaRPr lang="en-US" dirty="0"/>
          </a:p>
        </p:txBody>
      </p:sp>
      <p:sp>
        <p:nvSpPr>
          <p:cNvPr id="6" name="Footer Placeholder 5">
            <a:extLst>
              <a:ext uri="{FF2B5EF4-FFF2-40B4-BE49-F238E27FC236}">
                <a16:creationId xmlns:a16="http://schemas.microsoft.com/office/drawing/2014/main" id="{BEB98C28-EAD3-A30A-CAB9-5E292697AE2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C14963D-BD79-56AF-5FA1-D285F751F24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77230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A88E31-84DD-2091-ADD2-4008B3ADE22E}"/>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9C6FF6-4A52-118E-A317-9BF115771D78}"/>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07335-4EF6-CF2A-C744-4E0180CD54F6}"/>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A87A34-81AB-432B-8DAE-1953F412C126}" type="datetimeFigureOut">
              <a:rPr lang="en-US" smtClean="0"/>
              <a:pPr/>
              <a:t>13.11.2024</a:t>
            </a:fld>
            <a:endParaRPr lang="en-US" dirty="0"/>
          </a:p>
        </p:txBody>
      </p:sp>
      <p:sp>
        <p:nvSpPr>
          <p:cNvPr id="5" name="Footer Placeholder 4">
            <a:extLst>
              <a:ext uri="{FF2B5EF4-FFF2-40B4-BE49-F238E27FC236}">
                <a16:creationId xmlns:a16="http://schemas.microsoft.com/office/drawing/2014/main" id="{3DA69D40-2CAF-FB67-3255-B02940896A56}"/>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F0A8E43-5445-ED8C-0632-C4E68242D674}"/>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368965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fi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f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f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f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f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645444"/>
            <a:ext cx="7627382" cy="2950726"/>
          </a:xfrm>
          <a:prstGeom prst="rect">
            <a:avLst/>
          </a:prstGeom>
          <a:noFill/>
          <a:ln/>
        </p:spPr>
        <p:txBody>
          <a:bodyPr wrap="square" lIns="0" tIns="0" rIns="0" bIns="0" rtlCol="0" anchor="t"/>
          <a:lstStyle/>
          <a:p>
            <a:pPr marL="0" indent="0">
              <a:lnSpc>
                <a:spcPts val="7700"/>
              </a:lnSpc>
              <a:buNone/>
            </a:pPr>
            <a:r>
              <a:rPr lang="en-US" sz="6150" dirty="0">
                <a:solidFill>
                  <a:srgbClr val="1F1E1E"/>
                </a:solidFill>
                <a:latin typeface="Alexandria Semi Bold" pitchFamily="34" charset="0"/>
                <a:ea typeface="Alexandria Semi Bold" pitchFamily="34" charset="-122"/>
                <a:cs typeface="Alexandria Semi Bold" pitchFamily="34" charset="-120"/>
              </a:rPr>
              <a:t>Churn Meter: Predict and Retain Customers</a:t>
            </a:r>
            <a:endParaRPr lang="en-US" sz="6150" dirty="0"/>
          </a:p>
        </p:txBody>
      </p:sp>
      <p:sp>
        <p:nvSpPr>
          <p:cNvPr id="4" name="Text 1"/>
          <p:cNvSpPr/>
          <p:nvPr/>
        </p:nvSpPr>
        <p:spPr>
          <a:xfrm>
            <a:off x="758309" y="4921091"/>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Churn prediction helps businesses identify customers likely to leave, enabling them to take action to retain them. It's a powerful tool for improving customer loyalty and reducing costs.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77A4DA-9EBD-B9FC-E0CC-556D2FF6157F}"/>
              </a:ext>
            </a:extLst>
          </p:cNvPr>
          <p:cNvSpPr txBox="1"/>
          <p:nvPr/>
        </p:nvSpPr>
        <p:spPr>
          <a:xfrm>
            <a:off x="3345629" y="2926081"/>
            <a:ext cx="9854005" cy="1015663"/>
          </a:xfrm>
          <a:prstGeom prst="rect">
            <a:avLst/>
          </a:prstGeom>
          <a:noFill/>
        </p:spPr>
        <p:txBody>
          <a:bodyPr wrap="square" rtlCol="0">
            <a:spAutoFit/>
          </a:bodyPr>
          <a:lstStyle/>
          <a:p>
            <a:endParaRPr lang="en-US" sz="6000" dirty="0"/>
          </a:p>
        </p:txBody>
      </p:sp>
      <p:pic>
        <p:nvPicPr>
          <p:cNvPr id="2050" name="Picture 2" descr="Blackboard Images - Free Download on Freepik">
            <a:extLst>
              <a:ext uri="{FF2B5EF4-FFF2-40B4-BE49-F238E27FC236}">
                <a16:creationId xmlns:a16="http://schemas.microsoft.com/office/drawing/2014/main" id="{5A92FCD6-E90E-F652-B437-112E9BA0F0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0913" y="-934540"/>
            <a:ext cx="15792226" cy="102674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0A4240-2D83-0446-939D-D2711BA0D55F}"/>
              </a:ext>
            </a:extLst>
          </p:cNvPr>
          <p:cNvSpPr txBox="1"/>
          <p:nvPr/>
        </p:nvSpPr>
        <p:spPr>
          <a:xfrm>
            <a:off x="2560320" y="3130475"/>
            <a:ext cx="10886738" cy="1323439"/>
          </a:xfrm>
          <a:prstGeom prst="rect">
            <a:avLst/>
          </a:prstGeom>
          <a:noFill/>
        </p:spPr>
        <p:txBody>
          <a:bodyPr wrap="square" rtlCol="0">
            <a:spAutoFit/>
          </a:bodyPr>
          <a:lstStyle/>
          <a:p>
            <a:r>
              <a:rPr lang="en-US" sz="8000" b="1" dirty="0">
                <a:solidFill>
                  <a:schemeClr val="bg2"/>
                </a:solidFill>
              </a:rPr>
              <a:t>Project  </a:t>
            </a:r>
            <a:r>
              <a:rPr lang="en-US" sz="8000" b="1" dirty="0" err="1">
                <a:solidFill>
                  <a:schemeClr val="bg2"/>
                </a:solidFill>
              </a:rPr>
              <a:t>Demonstation</a:t>
            </a:r>
            <a:endParaRPr lang="en-US" sz="8000" b="1" dirty="0">
              <a:solidFill>
                <a:schemeClr val="bg2"/>
              </a:solidFill>
            </a:endParaRPr>
          </a:p>
        </p:txBody>
      </p:sp>
    </p:spTree>
    <p:extLst>
      <p:ext uri="{BB962C8B-B14F-4D97-AF65-F5344CB8AC3E}">
        <p14:creationId xmlns:p14="http://schemas.microsoft.com/office/powerpoint/2010/main" val="15015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a:extLst>
              <a:ext uri="{FF2B5EF4-FFF2-40B4-BE49-F238E27FC236}">
                <a16:creationId xmlns:a16="http://schemas.microsoft.com/office/drawing/2014/main" id="{D40652DC-59E3-CFF2-9979-A1569C297915}"/>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a:extLst>
              <a:ext uri="{FF2B5EF4-FFF2-40B4-BE49-F238E27FC236}">
                <a16:creationId xmlns:a16="http://schemas.microsoft.com/office/drawing/2014/main" id="{EFEB58A2-196F-AA3D-EDA8-8A1D67D6F7F9}"/>
              </a:ext>
            </a:extLst>
          </p:cNvPr>
          <p:cNvSpPr>
            <a:spLocks noChangeAspect="1" noChangeArrowheads="1"/>
          </p:cNvSpPr>
          <p:nvPr/>
        </p:nvSpPr>
        <p:spPr bwMode="auto">
          <a:xfrm>
            <a:off x="2786231" y="4114799"/>
            <a:ext cx="4833769" cy="4833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1A429B0E-C044-408F-D586-E2503E59D05F}"/>
              </a:ext>
            </a:extLst>
          </p:cNvPr>
          <p:cNvPicPr>
            <a:picLocks noChangeAspect="1"/>
          </p:cNvPicPr>
          <p:nvPr/>
        </p:nvPicPr>
        <p:blipFill>
          <a:blip r:embed="rId2"/>
          <a:stretch>
            <a:fillRect/>
          </a:stretch>
        </p:blipFill>
        <p:spPr>
          <a:xfrm>
            <a:off x="0" y="10886"/>
            <a:ext cx="14630400" cy="8229600"/>
          </a:xfrm>
          <a:prstGeom prst="rect">
            <a:avLst/>
          </a:prstGeom>
        </p:spPr>
      </p:pic>
    </p:spTree>
    <p:extLst>
      <p:ext uri="{BB962C8B-B14F-4D97-AF65-F5344CB8AC3E}">
        <p14:creationId xmlns:p14="http://schemas.microsoft.com/office/powerpoint/2010/main" val="1545990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E76E6-09B9-FA1C-CCC8-3D2FCAED5531}"/>
              </a:ext>
            </a:extLst>
          </p:cNvPr>
          <p:cNvPicPr>
            <a:picLocks noChangeAspect="1"/>
          </p:cNvPicPr>
          <p:nvPr/>
        </p:nvPicPr>
        <p:blipFill>
          <a:blip r:embed="rId2"/>
          <a:stretch>
            <a:fillRect/>
          </a:stretch>
        </p:blipFill>
        <p:spPr>
          <a:xfrm>
            <a:off x="0" y="10886"/>
            <a:ext cx="14630400" cy="8229600"/>
          </a:xfrm>
          <a:prstGeom prst="rect">
            <a:avLst/>
          </a:prstGeom>
        </p:spPr>
      </p:pic>
    </p:spTree>
    <p:extLst>
      <p:ext uri="{BB962C8B-B14F-4D97-AF65-F5344CB8AC3E}">
        <p14:creationId xmlns:p14="http://schemas.microsoft.com/office/powerpoint/2010/main" val="2858720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318A3C1-8149-6431-B35D-A5B5E47AC5C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9325ECA-29A2-4827-2AE8-1572D04125BC}"/>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126168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EB0FB-ED63-EF55-2E12-0A0D49A46476}"/>
              </a:ext>
            </a:extLst>
          </p:cNvPr>
          <p:cNvPicPr>
            <a:picLocks noChangeAspect="1"/>
          </p:cNvPicPr>
          <p:nvPr/>
        </p:nvPicPr>
        <p:blipFill>
          <a:blip r:embed="rId2"/>
          <a:stretch>
            <a:fillRect/>
          </a:stretch>
        </p:blipFill>
        <p:spPr>
          <a:xfrm>
            <a:off x="0" y="10886"/>
            <a:ext cx="14630400" cy="8229600"/>
          </a:xfrm>
          <a:prstGeom prst="rect">
            <a:avLst/>
          </a:prstGeom>
        </p:spPr>
      </p:pic>
    </p:spTree>
    <p:extLst>
      <p:ext uri="{BB962C8B-B14F-4D97-AF65-F5344CB8AC3E}">
        <p14:creationId xmlns:p14="http://schemas.microsoft.com/office/powerpoint/2010/main" val="111522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6EA40-4F0C-2B99-88E1-9EC6F48B7592}"/>
              </a:ext>
            </a:extLst>
          </p:cNvPr>
          <p:cNvPicPr>
            <a:picLocks noChangeAspect="1"/>
          </p:cNvPicPr>
          <p:nvPr/>
        </p:nvPicPr>
        <p:blipFill>
          <a:blip r:embed="rId2"/>
          <a:stretch>
            <a:fillRect/>
          </a:stretch>
        </p:blipFill>
        <p:spPr>
          <a:xfrm>
            <a:off x="0" y="10886"/>
            <a:ext cx="14630400" cy="8229600"/>
          </a:xfrm>
          <a:prstGeom prst="rect">
            <a:avLst/>
          </a:prstGeom>
        </p:spPr>
      </p:pic>
    </p:spTree>
    <p:extLst>
      <p:ext uri="{BB962C8B-B14F-4D97-AF65-F5344CB8AC3E}">
        <p14:creationId xmlns:p14="http://schemas.microsoft.com/office/powerpoint/2010/main" val="1622743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6F2F54-3804-7EEE-54A7-5B0CD5787B20}"/>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822406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7F43B9-E8C4-69DE-319F-DC45013D9D3A}"/>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745883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483300-8CA4-0DEE-E934-ABC3A95DE4EF}"/>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114722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C8773D-EFB0-5840-2875-53F51F2FE45A}"/>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688511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2345167" y="229796"/>
            <a:ext cx="10773783" cy="7777494"/>
          </a:xfrm>
          <a:prstGeom prst="rect">
            <a:avLst/>
          </a:prstGeom>
        </p:spPr>
      </p:pic>
      <p:sp>
        <p:nvSpPr>
          <p:cNvPr id="3" name="Text 0"/>
          <p:cNvSpPr/>
          <p:nvPr/>
        </p:nvSpPr>
        <p:spPr>
          <a:xfrm>
            <a:off x="5491568" y="0"/>
            <a:ext cx="7627382" cy="1040130"/>
          </a:xfrm>
          <a:prstGeom prst="rect">
            <a:avLst/>
          </a:prstGeom>
          <a:noFill/>
          <a:ln/>
        </p:spPr>
        <p:txBody>
          <a:bodyPr wrap="square" lIns="0" tIns="0" rIns="0" bIns="0" rtlCol="0" anchor="t"/>
          <a:lstStyle/>
          <a:p>
            <a:pPr marL="0" indent="0">
              <a:lnSpc>
                <a:spcPts val="7700"/>
              </a:lnSpc>
              <a:buNone/>
            </a:pPr>
            <a:endParaRPr lang="en-US" sz="4400" dirty="0"/>
          </a:p>
        </p:txBody>
      </p:sp>
      <p:sp>
        <p:nvSpPr>
          <p:cNvPr id="4" name="Text 1"/>
          <p:cNvSpPr/>
          <p:nvPr/>
        </p:nvSpPr>
        <p:spPr>
          <a:xfrm>
            <a:off x="758309" y="4921091"/>
            <a:ext cx="7627382" cy="1040130"/>
          </a:xfrm>
          <a:prstGeom prst="rect">
            <a:avLst/>
          </a:prstGeom>
          <a:noFill/>
          <a:ln/>
        </p:spPr>
        <p:txBody>
          <a:bodyPr wrap="square" lIns="0" tIns="0" rIns="0" bIns="0" rtlCol="0" anchor="t"/>
          <a:lstStyle/>
          <a:p>
            <a:pPr marL="0" indent="0">
              <a:lnSpc>
                <a:spcPts val="2700"/>
              </a:lnSpc>
              <a:buNone/>
            </a:pPr>
            <a:endParaRPr lang="en-US" sz="1700" dirty="0"/>
          </a:p>
        </p:txBody>
      </p:sp>
    </p:spTree>
    <p:extLst>
      <p:ext uri="{BB962C8B-B14F-4D97-AF65-F5344CB8AC3E}">
        <p14:creationId xmlns:p14="http://schemas.microsoft.com/office/powerpoint/2010/main" val="2848527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34ED0F-7CE3-1A43-5B42-C7BDA19B8C7A}"/>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625056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221FE7-4155-244E-08C1-931F43867101}"/>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58329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31F2C4-5704-5876-3CCB-3875CF5F6EE0}"/>
              </a:ext>
            </a:extLst>
          </p:cNvPr>
          <p:cNvPicPr>
            <a:picLocks noChangeAspect="1"/>
          </p:cNvPicPr>
          <p:nvPr/>
        </p:nvPicPr>
        <p:blipFill>
          <a:blip r:embed="rId2"/>
          <a:stretch>
            <a:fillRect/>
          </a:stretch>
        </p:blipFill>
        <p:spPr>
          <a:xfrm>
            <a:off x="501708" y="322437"/>
            <a:ext cx="13194811" cy="6938975"/>
          </a:xfrm>
          <a:prstGeom prst="rect">
            <a:avLst/>
          </a:prstGeom>
        </p:spPr>
      </p:pic>
    </p:spTree>
    <p:extLst>
      <p:ext uri="{BB962C8B-B14F-4D97-AF65-F5344CB8AC3E}">
        <p14:creationId xmlns:p14="http://schemas.microsoft.com/office/powerpoint/2010/main" val="1703713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092D6-3E10-C62F-FB94-BFAE0921DA6F}"/>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685784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29D0D-D1E7-3F9D-C765-A5074F918349}"/>
              </a:ext>
            </a:extLst>
          </p:cNvPr>
          <p:cNvPicPr>
            <a:picLocks noChangeAspect="1"/>
          </p:cNvPicPr>
          <p:nvPr/>
        </p:nvPicPr>
        <p:blipFill>
          <a:blip r:embed="rId2"/>
          <a:stretch>
            <a:fillRect/>
          </a:stretch>
        </p:blipFill>
        <p:spPr>
          <a:xfrm>
            <a:off x="0" y="762000"/>
            <a:ext cx="14630400" cy="6705600"/>
          </a:xfrm>
          <a:prstGeom prst="rect">
            <a:avLst/>
          </a:prstGeom>
        </p:spPr>
      </p:pic>
    </p:spTree>
    <p:extLst>
      <p:ext uri="{BB962C8B-B14F-4D97-AF65-F5344CB8AC3E}">
        <p14:creationId xmlns:p14="http://schemas.microsoft.com/office/powerpoint/2010/main" val="2673847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75037-E345-7CFE-0398-4E2B590DA68E}"/>
              </a:ext>
            </a:extLst>
          </p:cNvPr>
          <p:cNvPicPr>
            <a:picLocks noChangeAspect="1"/>
          </p:cNvPicPr>
          <p:nvPr/>
        </p:nvPicPr>
        <p:blipFill>
          <a:blip r:embed="rId2"/>
          <a:stretch>
            <a:fillRect/>
          </a:stretch>
        </p:blipFill>
        <p:spPr>
          <a:xfrm>
            <a:off x="0" y="788670"/>
            <a:ext cx="14630400" cy="6652260"/>
          </a:xfrm>
          <a:prstGeom prst="rect">
            <a:avLst/>
          </a:prstGeom>
        </p:spPr>
      </p:pic>
    </p:spTree>
    <p:extLst>
      <p:ext uri="{BB962C8B-B14F-4D97-AF65-F5344CB8AC3E}">
        <p14:creationId xmlns:p14="http://schemas.microsoft.com/office/powerpoint/2010/main" val="2871357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4C59A0-27D9-CE20-127E-C8B0F400EA92}"/>
              </a:ext>
            </a:extLst>
          </p:cNvPr>
          <p:cNvPicPr>
            <a:picLocks noChangeAspect="1"/>
          </p:cNvPicPr>
          <p:nvPr/>
        </p:nvPicPr>
        <p:blipFill>
          <a:blip r:embed="rId2"/>
          <a:stretch>
            <a:fillRect/>
          </a:stretch>
        </p:blipFill>
        <p:spPr>
          <a:xfrm>
            <a:off x="10797" y="883640"/>
            <a:ext cx="14608806" cy="6462320"/>
          </a:xfrm>
          <a:prstGeom prst="rect">
            <a:avLst/>
          </a:prstGeom>
        </p:spPr>
      </p:pic>
    </p:spTree>
    <p:extLst>
      <p:ext uri="{BB962C8B-B14F-4D97-AF65-F5344CB8AC3E}">
        <p14:creationId xmlns:p14="http://schemas.microsoft.com/office/powerpoint/2010/main" val="3098324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F6EF9C-2873-08B0-B3F8-1D55441EED64}"/>
              </a:ext>
            </a:extLst>
          </p:cNvPr>
          <p:cNvSpPr/>
          <p:nvPr/>
        </p:nvSpPr>
        <p:spPr>
          <a:xfrm>
            <a:off x="0" y="0"/>
            <a:ext cx="14630400" cy="81758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Tools And Technology Used </a:t>
            </a:r>
          </a:p>
        </p:txBody>
      </p:sp>
      <p:pic>
        <p:nvPicPr>
          <p:cNvPr id="14338" name="Picture 2" descr="Visual Studio Code – Sep 2024 (version 1.94.2) (new version) – Gerardo  Rentería Blog">
            <a:extLst>
              <a:ext uri="{FF2B5EF4-FFF2-40B4-BE49-F238E27FC236}">
                <a16:creationId xmlns:a16="http://schemas.microsoft.com/office/drawing/2014/main" id="{41A1531E-F7BF-1D9D-1445-8E7CF64EC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1" y="1480409"/>
            <a:ext cx="2378321" cy="121976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Kickstarting your Python journey with Anaconda: A Fast-Learning Beginner's  Guide | by Andrea Bragantini | Stackademic">
            <a:extLst>
              <a:ext uri="{FF2B5EF4-FFF2-40B4-BE49-F238E27FC236}">
                <a16:creationId xmlns:a16="http://schemas.microsoft.com/office/drawing/2014/main" id="{CD42C12D-471A-1794-B215-DC0A7BBE8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983" y="1441948"/>
            <a:ext cx="3516240" cy="197788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Google Colab - A Step-by-step Guide - AlgoTrading101 Blog">
            <a:extLst>
              <a:ext uri="{FF2B5EF4-FFF2-40B4-BE49-F238E27FC236}">
                <a16:creationId xmlns:a16="http://schemas.microsoft.com/office/drawing/2014/main" id="{54DF1568-A24D-13BF-0013-5D2A57DA1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554" y="1441948"/>
            <a:ext cx="2621728" cy="1748693"/>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Unlocking the Power of GitHub: A Comprehensive Guide for Developers and  Teams">
            <a:extLst>
              <a:ext uri="{FF2B5EF4-FFF2-40B4-BE49-F238E27FC236}">
                <a16:creationId xmlns:a16="http://schemas.microsoft.com/office/drawing/2014/main" id="{6A0E0902-0FA5-E668-34CD-757FF1D6F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157" y="3883879"/>
            <a:ext cx="2915826" cy="108079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Building a simple REST API with Python and Flask | by Onejohi | Medium">
            <a:extLst>
              <a:ext uri="{FF2B5EF4-FFF2-40B4-BE49-F238E27FC236}">
                <a16:creationId xmlns:a16="http://schemas.microsoft.com/office/drawing/2014/main" id="{532D0891-20C4-92E8-6819-88F29ED8EB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6947" y="4111632"/>
            <a:ext cx="2085975" cy="1166813"/>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Html Css and Javascript">
            <a:extLst>
              <a:ext uri="{FF2B5EF4-FFF2-40B4-BE49-F238E27FC236}">
                <a16:creationId xmlns:a16="http://schemas.microsoft.com/office/drawing/2014/main" id="{6A5D60F2-6A45-C539-1D4C-2437CDEEA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9882" y="3624344"/>
            <a:ext cx="4159772" cy="2141388"/>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descr="Updating PHP version with XAMPP – write">
            <a:extLst>
              <a:ext uri="{FF2B5EF4-FFF2-40B4-BE49-F238E27FC236}">
                <a16:creationId xmlns:a16="http://schemas.microsoft.com/office/drawing/2014/main" id="{6FEB9B61-82C9-994D-B799-874316C559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319" y="5866504"/>
            <a:ext cx="1483323" cy="1541115"/>
          </a:xfrm>
          <a:prstGeom prst="rect">
            <a:avLst/>
          </a:prstGeom>
          <a:noFill/>
          <a:extLst>
            <a:ext uri="{909E8E84-426E-40DD-AFC4-6F175D3DCCD1}">
              <a14:hiddenFill xmlns:a14="http://schemas.microsoft.com/office/drawing/2010/main">
                <a:solidFill>
                  <a:srgbClr val="FFFFFF"/>
                </a:solidFill>
              </a14:hiddenFill>
            </a:ext>
          </a:extLst>
        </p:spPr>
      </p:pic>
      <p:pic>
        <p:nvPicPr>
          <p:cNvPr id="14366" name="Picture 30" descr="Mysql Logo png images | PNGEgg">
            <a:extLst>
              <a:ext uri="{FF2B5EF4-FFF2-40B4-BE49-F238E27FC236}">
                <a16:creationId xmlns:a16="http://schemas.microsoft.com/office/drawing/2014/main" id="{C98C4F08-FA4F-4834-D11A-3E68F0D6F7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9703" y="6069817"/>
            <a:ext cx="1134487" cy="1134487"/>
          </a:xfrm>
          <a:prstGeom prst="rect">
            <a:avLst/>
          </a:prstGeom>
          <a:noFill/>
          <a:extLst>
            <a:ext uri="{909E8E84-426E-40DD-AFC4-6F175D3DCCD1}">
              <a14:hiddenFill xmlns:a14="http://schemas.microsoft.com/office/drawing/2010/main">
                <a:solidFill>
                  <a:srgbClr val="FFFFFF"/>
                </a:solidFill>
              </a14:hiddenFill>
            </a:ext>
          </a:extLst>
        </p:spPr>
      </p:pic>
      <p:pic>
        <p:nvPicPr>
          <p:cNvPr id="14370" name="Picture 34" descr="Php Logo png images | PNGWing">
            <a:extLst>
              <a:ext uri="{FF2B5EF4-FFF2-40B4-BE49-F238E27FC236}">
                <a16:creationId xmlns:a16="http://schemas.microsoft.com/office/drawing/2014/main" id="{D7626EF6-22BC-CAC9-47FF-BEC9B01BE1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0688" y="5866504"/>
            <a:ext cx="2692549" cy="146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20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7FFB54-87A9-2E5A-F22C-99B667987C66}"/>
              </a:ext>
            </a:extLst>
          </p:cNvPr>
          <p:cNvSpPr txBox="1"/>
          <p:nvPr/>
        </p:nvSpPr>
        <p:spPr>
          <a:xfrm>
            <a:off x="236668" y="154512"/>
            <a:ext cx="4163210" cy="523220"/>
          </a:xfrm>
          <a:prstGeom prst="rect">
            <a:avLst/>
          </a:prstGeom>
          <a:noFill/>
        </p:spPr>
        <p:txBody>
          <a:bodyPr wrap="square" rtlCol="0">
            <a:spAutoFit/>
          </a:bodyPr>
          <a:lstStyle/>
          <a:p>
            <a:r>
              <a:rPr lang="en-US" sz="2800" b="1" u="sng" dirty="0">
                <a:solidFill>
                  <a:srgbClr val="002060"/>
                </a:solidFill>
              </a:rPr>
              <a:t>Future Enhancement</a:t>
            </a:r>
          </a:p>
        </p:txBody>
      </p:sp>
      <p:sp>
        <p:nvSpPr>
          <p:cNvPr id="9" name="Hexagon 8">
            <a:extLst>
              <a:ext uri="{FF2B5EF4-FFF2-40B4-BE49-F238E27FC236}">
                <a16:creationId xmlns:a16="http://schemas.microsoft.com/office/drawing/2014/main" id="{C3D623E7-7F1F-9670-B95C-0D3CECE63A10}"/>
              </a:ext>
            </a:extLst>
          </p:cNvPr>
          <p:cNvSpPr/>
          <p:nvPr/>
        </p:nvSpPr>
        <p:spPr>
          <a:xfrm>
            <a:off x="0" y="340651"/>
            <a:ext cx="290456" cy="268941"/>
          </a:xfrm>
          <a:prstGeom prst="hexag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21F28CFC-55C6-AEFE-8700-8597103ABCAD}"/>
              </a:ext>
            </a:extLst>
          </p:cNvPr>
          <p:cNvSpPr/>
          <p:nvPr/>
        </p:nvSpPr>
        <p:spPr>
          <a:xfrm>
            <a:off x="473336" y="828339"/>
            <a:ext cx="172123" cy="172122"/>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B4BD035-FAC2-1C81-0004-32D3A51C81FE}"/>
              </a:ext>
            </a:extLst>
          </p:cNvPr>
          <p:cNvSpPr txBox="1"/>
          <p:nvPr/>
        </p:nvSpPr>
        <p:spPr>
          <a:xfrm>
            <a:off x="817580" y="774551"/>
            <a:ext cx="12790843" cy="646331"/>
          </a:xfrm>
          <a:prstGeom prst="rect">
            <a:avLst/>
          </a:prstGeom>
          <a:noFill/>
        </p:spPr>
        <p:txBody>
          <a:bodyPr wrap="square" rtlCol="0">
            <a:spAutoFit/>
          </a:bodyPr>
          <a:lstStyle/>
          <a:p>
            <a:r>
              <a:rPr lang="en-US" b="1" dirty="0"/>
              <a:t>Enhance churn reporting with sophisticated visualizations, such as heatmaps, trend analysis, and cohort-based tracking, so businesses can quickly spot patterns and take action.</a:t>
            </a:r>
          </a:p>
        </p:txBody>
      </p:sp>
      <p:sp>
        <p:nvSpPr>
          <p:cNvPr id="14" name="Flowchart: Connector 13">
            <a:extLst>
              <a:ext uri="{FF2B5EF4-FFF2-40B4-BE49-F238E27FC236}">
                <a16:creationId xmlns:a16="http://schemas.microsoft.com/office/drawing/2014/main" id="{FF68811A-20AE-E30F-39BF-8891856BBCB8}"/>
              </a:ext>
            </a:extLst>
          </p:cNvPr>
          <p:cNvSpPr/>
          <p:nvPr/>
        </p:nvSpPr>
        <p:spPr>
          <a:xfrm>
            <a:off x="473336" y="1712259"/>
            <a:ext cx="172123" cy="172122"/>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1F6A2CE-B297-9170-39DF-4344EE66872B}"/>
              </a:ext>
            </a:extLst>
          </p:cNvPr>
          <p:cNvSpPr txBox="1"/>
          <p:nvPr/>
        </p:nvSpPr>
        <p:spPr>
          <a:xfrm>
            <a:off x="817580" y="1573282"/>
            <a:ext cx="12790843" cy="923330"/>
          </a:xfrm>
          <a:prstGeom prst="rect">
            <a:avLst/>
          </a:prstGeom>
          <a:noFill/>
        </p:spPr>
        <p:txBody>
          <a:bodyPr wrap="square" rtlCol="0">
            <a:spAutoFit/>
          </a:bodyPr>
          <a:lstStyle/>
          <a:p>
            <a:r>
              <a:rPr lang="en-US" b="1" dirty="0"/>
              <a:t>Develop predictive dashboards that show likely future churn trends and let teams model different "what-if" scenarios (e.g., "What if we improved feature X for this customer segment?"). These insights will help decision-makers take informed actions before churn becomes a serious issue.</a:t>
            </a:r>
          </a:p>
        </p:txBody>
      </p:sp>
      <p:sp>
        <p:nvSpPr>
          <p:cNvPr id="17" name="Flowchart: Connector 16">
            <a:extLst>
              <a:ext uri="{FF2B5EF4-FFF2-40B4-BE49-F238E27FC236}">
                <a16:creationId xmlns:a16="http://schemas.microsoft.com/office/drawing/2014/main" id="{3DC9CC5B-65C0-82EB-962A-AF32A351BECA}"/>
              </a:ext>
            </a:extLst>
          </p:cNvPr>
          <p:cNvSpPr/>
          <p:nvPr/>
        </p:nvSpPr>
        <p:spPr>
          <a:xfrm>
            <a:off x="453613" y="2746786"/>
            <a:ext cx="172123" cy="172122"/>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9DC3BA2-342C-0849-1997-964574F9F665}"/>
              </a:ext>
            </a:extLst>
          </p:cNvPr>
          <p:cNvSpPr txBox="1"/>
          <p:nvPr/>
        </p:nvSpPr>
        <p:spPr>
          <a:xfrm>
            <a:off x="797857" y="2501070"/>
            <a:ext cx="12790843" cy="646331"/>
          </a:xfrm>
          <a:prstGeom prst="rect">
            <a:avLst/>
          </a:prstGeom>
          <a:noFill/>
        </p:spPr>
        <p:txBody>
          <a:bodyPr wrap="square" rtlCol="0">
            <a:spAutoFit/>
          </a:bodyPr>
          <a:lstStyle/>
          <a:p>
            <a:r>
              <a:rPr lang="en-US" b="1" dirty="0"/>
              <a:t>Develop more granular engagement scores that reflect the depth and quality of customer interaction, not just frequency or volume. These scores can provide early warnings of potential churn before customers disengage entirely.</a:t>
            </a:r>
          </a:p>
        </p:txBody>
      </p:sp>
      <p:sp>
        <p:nvSpPr>
          <p:cNvPr id="21" name="Flowchart: Connector 20">
            <a:extLst>
              <a:ext uri="{FF2B5EF4-FFF2-40B4-BE49-F238E27FC236}">
                <a16:creationId xmlns:a16="http://schemas.microsoft.com/office/drawing/2014/main" id="{09812CB7-F673-264E-6AFB-26E493D67DCF}"/>
              </a:ext>
            </a:extLst>
          </p:cNvPr>
          <p:cNvSpPr/>
          <p:nvPr/>
        </p:nvSpPr>
        <p:spPr>
          <a:xfrm>
            <a:off x="528915" y="3544645"/>
            <a:ext cx="172123" cy="172122"/>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9D26C42-62FB-4BB9-7F68-406A6BA09CE8}"/>
              </a:ext>
            </a:extLst>
          </p:cNvPr>
          <p:cNvSpPr txBox="1"/>
          <p:nvPr/>
        </p:nvSpPr>
        <p:spPr>
          <a:xfrm>
            <a:off x="817580" y="3342763"/>
            <a:ext cx="12790843" cy="2700739"/>
          </a:xfrm>
          <a:prstGeom prst="rect">
            <a:avLst/>
          </a:prstGeom>
          <a:noFill/>
        </p:spPr>
        <p:txBody>
          <a:bodyPr wrap="square" rtlCol="0">
            <a:spAutoFit/>
          </a:bodyPr>
          <a:lstStyle/>
          <a:p>
            <a:pPr marL="0" marR="0">
              <a:spcBef>
                <a:spcPts val="900"/>
              </a:spcBef>
              <a:spcAft>
                <a:spcPts val="900"/>
              </a:spcAft>
            </a:pPr>
            <a:r>
              <a:rPr lang="en-US" sz="1800" b="1" dirty="0">
                <a:effectLst/>
                <a:latin typeface="Arial" panose="020B0604020202020204" pitchFamily="34" charset="0"/>
                <a:ea typeface="Cambria" panose="02040503050406030204" pitchFamily="18" charset="0"/>
                <a:cs typeface="Times New Roman" panose="02020603050405020304" pitchFamily="18" charset="0"/>
              </a:rPr>
              <a:t>As businesses increasingly rely on data-driven strategies, the future of churn prediction is poised for significant advancements, primarily driven by the integration of artificial intelligence (AI), big data analytics, and emerging technologies. These innovations are set to enhance the accuracy and efficiency of churn prediction models, providing organizations with deeper insights into customer behavior and preferences.</a:t>
            </a:r>
            <a:endParaRPr lang="en-US" sz="1800" b="1" dirty="0">
              <a:effectLst/>
              <a:latin typeface="Cambria" panose="02040503050406030204" pitchFamily="18" charset="0"/>
              <a:ea typeface="Cambria" panose="02040503050406030204" pitchFamily="18" charset="0"/>
              <a:cs typeface="Times New Roman" panose="02020603050405020304" pitchFamily="18" charset="0"/>
            </a:endParaRPr>
          </a:p>
          <a:p>
            <a:r>
              <a:rPr lang="en-US" sz="1800" b="1" dirty="0">
                <a:effectLst/>
                <a:latin typeface="Arial" panose="020B0604020202020204" pitchFamily="34" charset="0"/>
                <a:ea typeface="Cambria" panose="02040503050406030204" pitchFamily="18" charset="0"/>
                <a:cs typeface="Times New Roman" panose="02020603050405020304" pitchFamily="18" charset="0"/>
              </a:rPr>
              <a:t>One of the most promising trends is the expansion of AI and machine learning. These technologies enable businesses to analyze vast datasets and uncover intricate patterns that traditional methods may overlook. Advanced algorithms can now assess a multitude of variables, such as customer interactions, sentiment analysis from social media, and even external factors like economic indicators. This holistic approach allows for a more nuanced understanding of churn triggers, enabling organizations to anticipate customer needs proactively.</a:t>
            </a:r>
            <a:endParaRPr lang="en-US" b="1" dirty="0"/>
          </a:p>
        </p:txBody>
      </p:sp>
    </p:spTree>
    <p:extLst>
      <p:ext uri="{BB962C8B-B14F-4D97-AF65-F5344CB8AC3E}">
        <p14:creationId xmlns:p14="http://schemas.microsoft.com/office/powerpoint/2010/main" val="2209624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7FFB54-87A9-2E5A-F22C-99B667987C66}"/>
              </a:ext>
            </a:extLst>
          </p:cNvPr>
          <p:cNvSpPr txBox="1"/>
          <p:nvPr/>
        </p:nvSpPr>
        <p:spPr>
          <a:xfrm>
            <a:off x="817581" y="213511"/>
            <a:ext cx="4163210" cy="523220"/>
          </a:xfrm>
          <a:prstGeom prst="rect">
            <a:avLst/>
          </a:prstGeom>
          <a:noFill/>
        </p:spPr>
        <p:txBody>
          <a:bodyPr wrap="square" rtlCol="0">
            <a:spAutoFit/>
          </a:bodyPr>
          <a:lstStyle/>
          <a:p>
            <a:r>
              <a:rPr lang="en-US" sz="2800" b="1" u="sng" dirty="0">
                <a:solidFill>
                  <a:srgbClr val="002060"/>
                </a:solidFill>
              </a:rPr>
              <a:t>References</a:t>
            </a:r>
          </a:p>
        </p:txBody>
      </p:sp>
      <p:sp>
        <p:nvSpPr>
          <p:cNvPr id="9" name="Hexagon 8">
            <a:extLst>
              <a:ext uri="{FF2B5EF4-FFF2-40B4-BE49-F238E27FC236}">
                <a16:creationId xmlns:a16="http://schemas.microsoft.com/office/drawing/2014/main" id="{C3D623E7-7F1F-9670-B95C-0D3CECE63A10}"/>
              </a:ext>
            </a:extLst>
          </p:cNvPr>
          <p:cNvSpPr/>
          <p:nvPr/>
        </p:nvSpPr>
        <p:spPr>
          <a:xfrm>
            <a:off x="478715" y="353193"/>
            <a:ext cx="290456" cy="268941"/>
          </a:xfrm>
          <a:prstGeom prst="hexag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C5E1932-9249-7ED1-E5ED-BD32461F1F8E}"/>
              </a:ext>
            </a:extLst>
          </p:cNvPr>
          <p:cNvSpPr txBox="1"/>
          <p:nvPr/>
        </p:nvSpPr>
        <p:spPr>
          <a:xfrm>
            <a:off x="769171" y="928751"/>
            <a:ext cx="7315200" cy="369332"/>
          </a:xfrm>
          <a:prstGeom prst="rect">
            <a:avLst/>
          </a:prstGeom>
          <a:noFill/>
        </p:spPr>
        <p:txBody>
          <a:bodyPr wrap="square">
            <a:spAutoFit/>
          </a:bodyPr>
          <a:lstStyle/>
          <a:p>
            <a:pPr marL="285750" indent="-285750">
              <a:buFont typeface="Arial" panose="020B0604020202020204" pitchFamily="34" charset="0"/>
              <a:buChar char="•"/>
            </a:pPr>
            <a:r>
              <a:rPr lang="en-US" b="1" dirty="0"/>
              <a:t>"Customer Experience 3.0" by John A. Goodman</a:t>
            </a:r>
          </a:p>
        </p:txBody>
      </p:sp>
      <p:sp>
        <p:nvSpPr>
          <p:cNvPr id="28" name="TextBox 27">
            <a:extLst>
              <a:ext uri="{FF2B5EF4-FFF2-40B4-BE49-F238E27FC236}">
                <a16:creationId xmlns:a16="http://schemas.microsoft.com/office/drawing/2014/main" id="{87E3CC15-C004-2CFE-491A-AD2DE40BD76F}"/>
              </a:ext>
            </a:extLst>
          </p:cNvPr>
          <p:cNvSpPr txBox="1"/>
          <p:nvPr/>
        </p:nvSpPr>
        <p:spPr>
          <a:xfrm>
            <a:off x="817581" y="1420034"/>
            <a:ext cx="9735671" cy="369332"/>
          </a:xfrm>
          <a:prstGeom prst="rect">
            <a:avLst/>
          </a:prstGeom>
          <a:noFill/>
        </p:spPr>
        <p:txBody>
          <a:bodyPr wrap="square">
            <a:spAutoFit/>
          </a:bodyPr>
          <a:lstStyle/>
          <a:p>
            <a:pPr marL="285750" indent="-285750">
              <a:buFont typeface="Arial" panose="020B0604020202020204" pitchFamily="34" charset="0"/>
              <a:buChar char="•"/>
            </a:pPr>
            <a:r>
              <a:rPr lang="en-US" b="1" dirty="0"/>
              <a:t>"Predictive Analytics for Dummies" by </a:t>
            </a:r>
            <a:r>
              <a:rPr lang="en-US" b="1" dirty="0" err="1"/>
              <a:t>Anasse</a:t>
            </a:r>
            <a:r>
              <a:rPr lang="en-US" b="1" dirty="0"/>
              <a:t> Bari, Mohamed </a:t>
            </a:r>
            <a:r>
              <a:rPr lang="en-US" b="1" dirty="0" err="1"/>
              <a:t>Chaouchi</a:t>
            </a:r>
            <a:r>
              <a:rPr lang="en-US" b="1" dirty="0"/>
              <a:t>, and Tommy Jung</a:t>
            </a:r>
          </a:p>
        </p:txBody>
      </p:sp>
      <p:sp>
        <p:nvSpPr>
          <p:cNvPr id="30" name="TextBox 29">
            <a:extLst>
              <a:ext uri="{FF2B5EF4-FFF2-40B4-BE49-F238E27FC236}">
                <a16:creationId xmlns:a16="http://schemas.microsoft.com/office/drawing/2014/main" id="{7082C0E8-4C65-FBDF-9DF0-8BC2D96287BB}"/>
              </a:ext>
            </a:extLst>
          </p:cNvPr>
          <p:cNvSpPr txBox="1"/>
          <p:nvPr/>
        </p:nvSpPr>
        <p:spPr>
          <a:xfrm>
            <a:off x="817581" y="1914910"/>
            <a:ext cx="7315200" cy="369332"/>
          </a:xfrm>
          <a:prstGeom prst="rect">
            <a:avLst/>
          </a:prstGeom>
          <a:noFill/>
        </p:spPr>
        <p:txBody>
          <a:bodyPr wrap="square">
            <a:spAutoFit/>
          </a:bodyPr>
          <a:lstStyle/>
          <a:p>
            <a:pPr marL="285750" indent="-285750">
              <a:buFont typeface="Arial" panose="020B0604020202020204" pitchFamily="34" charset="0"/>
              <a:buChar char="•"/>
            </a:pPr>
            <a:r>
              <a:rPr lang="en-US" b="1" dirty="0"/>
              <a:t>Gartner’s Magic Quadrant for Customer Service &amp; Support Platforms</a:t>
            </a:r>
          </a:p>
        </p:txBody>
      </p:sp>
      <p:sp>
        <p:nvSpPr>
          <p:cNvPr id="32" name="TextBox 31">
            <a:extLst>
              <a:ext uri="{FF2B5EF4-FFF2-40B4-BE49-F238E27FC236}">
                <a16:creationId xmlns:a16="http://schemas.microsoft.com/office/drawing/2014/main" id="{D76C877E-A7DC-EEB5-7B78-A60F1DA80E54}"/>
              </a:ext>
            </a:extLst>
          </p:cNvPr>
          <p:cNvSpPr txBox="1"/>
          <p:nvPr/>
        </p:nvSpPr>
        <p:spPr>
          <a:xfrm>
            <a:off x="817581" y="2284242"/>
            <a:ext cx="7315200" cy="369332"/>
          </a:xfrm>
          <a:prstGeom prst="rect">
            <a:avLst/>
          </a:prstGeom>
          <a:noFill/>
        </p:spPr>
        <p:txBody>
          <a:bodyPr wrap="square">
            <a:spAutoFit/>
          </a:bodyPr>
          <a:lstStyle/>
          <a:p>
            <a:pPr marL="285750" indent="-285750">
              <a:buFont typeface="Arial" panose="020B0604020202020204" pitchFamily="34" charset="0"/>
              <a:buChar char="•"/>
            </a:pPr>
            <a:r>
              <a:rPr lang="en-US" b="1" dirty="0"/>
              <a:t>Using Machine Learning to Reduce Churn: Best Practices" by IBM</a:t>
            </a:r>
          </a:p>
        </p:txBody>
      </p:sp>
    </p:spTree>
    <p:extLst>
      <p:ext uri="{BB962C8B-B14F-4D97-AF65-F5344CB8AC3E}">
        <p14:creationId xmlns:p14="http://schemas.microsoft.com/office/powerpoint/2010/main" val="4189523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886914"/>
            <a:ext cx="7554039"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What is Churn Prediction?</a:t>
            </a:r>
            <a:endParaRPr lang="en-US" sz="4450" dirty="0"/>
          </a:p>
        </p:txBody>
      </p:sp>
      <p:sp>
        <p:nvSpPr>
          <p:cNvPr id="4" name="Shape 1"/>
          <p:cNvSpPr/>
          <p:nvPr/>
        </p:nvSpPr>
        <p:spPr>
          <a:xfrm>
            <a:off x="758309" y="5168265"/>
            <a:ext cx="487442" cy="487442"/>
          </a:xfrm>
          <a:prstGeom prst="roundRect">
            <a:avLst>
              <a:gd name="adj" fmla="val 18669"/>
            </a:avLst>
          </a:prstGeom>
          <a:solidFill>
            <a:srgbClr val="D5DCF6"/>
          </a:solidFill>
          <a:ln w="7620">
            <a:solidFill>
              <a:srgbClr val="BBC2DC"/>
            </a:solidFill>
            <a:prstDash val="solid"/>
          </a:ln>
        </p:spPr>
      </p:sp>
      <p:sp>
        <p:nvSpPr>
          <p:cNvPr id="5" name="Text 2"/>
          <p:cNvSpPr/>
          <p:nvPr/>
        </p:nvSpPr>
        <p:spPr>
          <a:xfrm>
            <a:off x="934760" y="5240893"/>
            <a:ext cx="134422"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1</a:t>
            </a:r>
            <a:endParaRPr lang="en-US" sz="2650" dirty="0"/>
          </a:p>
        </p:txBody>
      </p:sp>
      <p:sp>
        <p:nvSpPr>
          <p:cNvPr id="6" name="Text 3"/>
          <p:cNvSpPr/>
          <p:nvPr/>
        </p:nvSpPr>
        <p:spPr>
          <a:xfrm>
            <a:off x="1462326" y="5168265"/>
            <a:ext cx="3522821" cy="712470"/>
          </a:xfrm>
          <a:prstGeom prst="rect">
            <a:avLst/>
          </a:prstGeom>
          <a:noFill/>
          <a:ln/>
        </p:spPr>
        <p:txBody>
          <a:bodyPr wrap="squar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Identifying At-Risk Customers</a:t>
            </a:r>
            <a:endParaRPr lang="en-US" sz="2200" dirty="0"/>
          </a:p>
        </p:txBody>
      </p:sp>
      <p:sp>
        <p:nvSpPr>
          <p:cNvPr id="7" name="Text 4"/>
          <p:cNvSpPr/>
          <p:nvPr/>
        </p:nvSpPr>
        <p:spPr>
          <a:xfrm>
            <a:off x="1462326" y="6010632"/>
            <a:ext cx="3522821" cy="1040130"/>
          </a:xfrm>
          <a:prstGeom prst="rect">
            <a:avLst/>
          </a:prstGeom>
          <a:noFill/>
          <a:ln/>
        </p:spPr>
        <p:txBody>
          <a:bodyPr wrap="square" lIns="0" tIns="0" rIns="0" bIns="0" rtlCol="0" anchor="t"/>
          <a:lstStyle/>
          <a:p>
            <a:pPr marL="0" indent="0">
              <a:lnSpc>
                <a:spcPts val="2700"/>
              </a:lnSpc>
              <a:buNone/>
            </a:pPr>
            <a:r>
              <a:rPr lang="en-US" sz="1700" dirty="0">
                <a:latin typeface="Sora Light" pitchFamily="34" charset="0"/>
                <a:ea typeface="Sora Light" pitchFamily="34" charset="-122"/>
                <a:cs typeface="Sora Light" pitchFamily="34" charset="-120"/>
              </a:rPr>
              <a:t>Churn prediction uses data to identify customers who are at risk of leaving.</a:t>
            </a:r>
            <a:endParaRPr lang="en-US" sz="1700" dirty="0"/>
          </a:p>
        </p:txBody>
      </p:sp>
      <p:sp>
        <p:nvSpPr>
          <p:cNvPr id="8" name="Shape 5"/>
          <p:cNvSpPr/>
          <p:nvPr/>
        </p:nvSpPr>
        <p:spPr>
          <a:xfrm>
            <a:off x="5201722" y="5168265"/>
            <a:ext cx="487442" cy="487442"/>
          </a:xfrm>
          <a:prstGeom prst="roundRect">
            <a:avLst>
              <a:gd name="adj" fmla="val 18669"/>
            </a:avLst>
          </a:prstGeom>
          <a:solidFill>
            <a:srgbClr val="D5DCF6"/>
          </a:solidFill>
          <a:ln w="7620">
            <a:solidFill>
              <a:srgbClr val="BBC2DC"/>
            </a:solidFill>
            <a:prstDash val="solid"/>
          </a:ln>
        </p:spPr>
      </p:sp>
      <p:sp>
        <p:nvSpPr>
          <p:cNvPr id="9" name="Text 6"/>
          <p:cNvSpPr/>
          <p:nvPr/>
        </p:nvSpPr>
        <p:spPr>
          <a:xfrm>
            <a:off x="5343287" y="5240893"/>
            <a:ext cx="204192"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2</a:t>
            </a:r>
            <a:endParaRPr lang="en-US" sz="2650" dirty="0"/>
          </a:p>
        </p:txBody>
      </p:sp>
      <p:sp>
        <p:nvSpPr>
          <p:cNvPr id="10" name="Text 7"/>
          <p:cNvSpPr/>
          <p:nvPr/>
        </p:nvSpPr>
        <p:spPr>
          <a:xfrm>
            <a:off x="5905738" y="5168265"/>
            <a:ext cx="2890004"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Proactive Strategies</a:t>
            </a:r>
            <a:endParaRPr lang="en-US" sz="2200" dirty="0"/>
          </a:p>
        </p:txBody>
      </p:sp>
      <p:sp>
        <p:nvSpPr>
          <p:cNvPr id="11" name="Text 8"/>
          <p:cNvSpPr/>
          <p:nvPr/>
        </p:nvSpPr>
        <p:spPr>
          <a:xfrm>
            <a:off x="5905738" y="5654397"/>
            <a:ext cx="3522821"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Businesses can proactively address customer concerns and offer incentives.</a:t>
            </a:r>
            <a:endParaRPr lang="en-US" sz="1700" dirty="0"/>
          </a:p>
        </p:txBody>
      </p:sp>
      <p:sp>
        <p:nvSpPr>
          <p:cNvPr id="12" name="Shape 9"/>
          <p:cNvSpPr/>
          <p:nvPr/>
        </p:nvSpPr>
        <p:spPr>
          <a:xfrm>
            <a:off x="9645134" y="5168265"/>
            <a:ext cx="487442" cy="487442"/>
          </a:xfrm>
          <a:prstGeom prst="roundRect">
            <a:avLst>
              <a:gd name="adj" fmla="val 18669"/>
            </a:avLst>
          </a:prstGeom>
          <a:solidFill>
            <a:srgbClr val="D5DCF6"/>
          </a:solidFill>
          <a:ln w="7620">
            <a:solidFill>
              <a:srgbClr val="BBC2DC"/>
            </a:solidFill>
            <a:prstDash val="solid"/>
          </a:ln>
        </p:spPr>
      </p:sp>
      <p:sp>
        <p:nvSpPr>
          <p:cNvPr id="13" name="Text 10"/>
          <p:cNvSpPr/>
          <p:nvPr/>
        </p:nvSpPr>
        <p:spPr>
          <a:xfrm>
            <a:off x="9786580" y="5240893"/>
            <a:ext cx="204549"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3</a:t>
            </a:r>
            <a:endParaRPr lang="en-US" sz="2650" dirty="0"/>
          </a:p>
        </p:txBody>
      </p:sp>
      <p:sp>
        <p:nvSpPr>
          <p:cNvPr id="14" name="Text 11"/>
          <p:cNvSpPr/>
          <p:nvPr/>
        </p:nvSpPr>
        <p:spPr>
          <a:xfrm>
            <a:off x="10349151" y="5168265"/>
            <a:ext cx="3007519"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Improving Retention</a:t>
            </a:r>
            <a:endParaRPr lang="en-US" sz="2200" dirty="0"/>
          </a:p>
        </p:txBody>
      </p:sp>
      <p:sp>
        <p:nvSpPr>
          <p:cNvPr id="15" name="Text 12"/>
          <p:cNvSpPr/>
          <p:nvPr/>
        </p:nvSpPr>
        <p:spPr>
          <a:xfrm>
            <a:off x="10349151" y="5654397"/>
            <a:ext cx="3522821"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By understanding the reasons behind churn, businesses can implement strategies to retain customers.</a:t>
            </a:r>
            <a:endParaRPr lang="en-US" sz="17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arm up your nonprofit thank you letter with this clever writing tip">
            <a:extLst>
              <a:ext uri="{FF2B5EF4-FFF2-40B4-BE49-F238E27FC236}">
                <a16:creationId xmlns:a16="http://schemas.microsoft.com/office/drawing/2014/main" id="{0519E7B1-B089-4174-B8EB-7670D8750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3527"/>
            <a:ext cx="14630400" cy="975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29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232303"/>
            <a:ext cx="9422725"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Key Benefits of Churn Prediction</a:t>
            </a:r>
            <a:endParaRPr lang="en-US" sz="4450" dirty="0"/>
          </a:p>
        </p:txBody>
      </p:sp>
      <p:sp>
        <p:nvSpPr>
          <p:cNvPr id="3" name="Text 1"/>
          <p:cNvSpPr/>
          <p:nvPr/>
        </p:nvSpPr>
        <p:spPr>
          <a:xfrm>
            <a:off x="758309" y="3486507"/>
            <a:ext cx="2906792"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Improved Retention</a:t>
            </a:r>
            <a:endParaRPr lang="en-US" sz="2200" dirty="0"/>
          </a:p>
        </p:txBody>
      </p:sp>
      <p:sp>
        <p:nvSpPr>
          <p:cNvPr id="4" name="Text 2"/>
          <p:cNvSpPr/>
          <p:nvPr/>
        </p:nvSpPr>
        <p:spPr>
          <a:xfrm>
            <a:off x="758309" y="4059317"/>
            <a:ext cx="4018359" cy="1386840"/>
          </a:xfrm>
          <a:prstGeom prst="rect">
            <a:avLst/>
          </a:prstGeom>
          <a:noFill/>
          <a:ln/>
        </p:spPr>
        <p:txBody>
          <a:bodyPr wrap="square" lIns="0" tIns="0" rIns="0" bIns="0" rtlCol="0" anchor="t"/>
          <a:lstStyle/>
          <a:p>
            <a:pPr marL="0" indent="0">
              <a:lnSpc>
                <a:spcPts val="2700"/>
              </a:lnSpc>
              <a:buNone/>
            </a:pPr>
            <a:r>
              <a:rPr lang="en-US" sz="1700" dirty="0">
                <a:latin typeface="Sora Light" pitchFamily="34" charset="0"/>
                <a:ea typeface="Sora Light" pitchFamily="34" charset="-122"/>
                <a:cs typeface="Sora Light" pitchFamily="34" charset="-120"/>
              </a:rPr>
              <a:t>Churn prediction helps businesses identify customers who are at risk of leaving, allowing them to take action to retain them.</a:t>
            </a:r>
            <a:endParaRPr lang="en-US" sz="1700" dirty="0"/>
          </a:p>
        </p:txBody>
      </p:sp>
      <p:sp>
        <p:nvSpPr>
          <p:cNvPr id="5" name="Text 3"/>
          <p:cNvSpPr/>
          <p:nvPr/>
        </p:nvSpPr>
        <p:spPr>
          <a:xfrm>
            <a:off x="5312926" y="3486507"/>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Cost Savings</a:t>
            </a:r>
            <a:endParaRPr lang="en-US" sz="2200" dirty="0"/>
          </a:p>
        </p:txBody>
      </p:sp>
      <p:sp>
        <p:nvSpPr>
          <p:cNvPr id="6" name="Text 4"/>
          <p:cNvSpPr/>
          <p:nvPr/>
        </p:nvSpPr>
        <p:spPr>
          <a:xfrm>
            <a:off x="5312926" y="4059317"/>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It's generally cheaper to retain existing customers than to acquire new ones.</a:t>
            </a:r>
            <a:endParaRPr lang="en-US" sz="1700" dirty="0"/>
          </a:p>
        </p:txBody>
      </p:sp>
      <p:sp>
        <p:nvSpPr>
          <p:cNvPr id="7" name="Text 5"/>
          <p:cNvSpPr/>
          <p:nvPr/>
        </p:nvSpPr>
        <p:spPr>
          <a:xfrm>
            <a:off x="9867543" y="3486507"/>
            <a:ext cx="4018359" cy="712470"/>
          </a:xfrm>
          <a:prstGeom prst="rect">
            <a:avLst/>
          </a:prstGeom>
          <a:noFill/>
          <a:ln/>
        </p:spPr>
        <p:txBody>
          <a:bodyPr wrap="squar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Enhanced Customer Relationships</a:t>
            </a:r>
            <a:endParaRPr lang="en-US" sz="2200" dirty="0"/>
          </a:p>
        </p:txBody>
      </p:sp>
      <p:sp>
        <p:nvSpPr>
          <p:cNvPr id="8" name="Text 6"/>
          <p:cNvSpPr/>
          <p:nvPr/>
        </p:nvSpPr>
        <p:spPr>
          <a:xfrm>
            <a:off x="9867543" y="4415552"/>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By proactively addressing customer concerns, businesses can build stronger and more lasting relationships.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482935"/>
            <a:ext cx="5813584"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Improved Retention</a:t>
            </a:r>
            <a:endParaRPr lang="en-US" sz="4450" dirty="0"/>
          </a:p>
        </p:txBody>
      </p:sp>
      <p:pic>
        <p:nvPicPr>
          <p:cNvPr id="4" name="Image 1" descr="preencoded.png"/>
          <p:cNvPicPr>
            <a:picLocks noChangeAspect="1"/>
          </p:cNvPicPr>
          <p:nvPr/>
        </p:nvPicPr>
        <p:blipFill>
          <a:blip r:embed="rId4"/>
          <a:stretch>
            <a:fillRect/>
          </a:stretch>
        </p:blipFill>
        <p:spPr>
          <a:xfrm>
            <a:off x="758309" y="4520565"/>
            <a:ext cx="4371261" cy="866537"/>
          </a:xfrm>
          <a:prstGeom prst="rect">
            <a:avLst/>
          </a:prstGeom>
          <a:ln>
            <a:solidFill>
              <a:srgbClr val="002060"/>
            </a:solidFill>
          </a:ln>
        </p:spPr>
      </p:pic>
      <p:sp>
        <p:nvSpPr>
          <p:cNvPr id="5" name="Text 1"/>
          <p:cNvSpPr/>
          <p:nvPr/>
        </p:nvSpPr>
        <p:spPr>
          <a:xfrm>
            <a:off x="974884" y="5712023"/>
            <a:ext cx="3888819"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Identify At-Risk Customers</a:t>
            </a:r>
            <a:endParaRPr lang="en-US" sz="2200" dirty="0"/>
          </a:p>
        </p:txBody>
      </p:sp>
      <p:sp>
        <p:nvSpPr>
          <p:cNvPr id="6" name="Text 2"/>
          <p:cNvSpPr/>
          <p:nvPr/>
        </p:nvSpPr>
        <p:spPr>
          <a:xfrm>
            <a:off x="974884" y="6198156"/>
            <a:ext cx="3938111"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Churn prediction models pinpoint customers who are likely to churn.</a:t>
            </a:r>
            <a:endParaRPr lang="en-US" sz="1700" dirty="0"/>
          </a:p>
        </p:txBody>
      </p:sp>
      <p:pic>
        <p:nvPicPr>
          <p:cNvPr id="7" name="Image 2" descr="preencoded.png"/>
          <p:cNvPicPr>
            <a:picLocks noChangeAspect="1"/>
          </p:cNvPicPr>
          <p:nvPr/>
        </p:nvPicPr>
        <p:blipFill>
          <a:blip r:embed="rId5"/>
          <a:stretch>
            <a:fillRect/>
          </a:stretch>
        </p:blipFill>
        <p:spPr>
          <a:xfrm>
            <a:off x="5129570" y="4520565"/>
            <a:ext cx="4371261" cy="866537"/>
          </a:xfrm>
          <a:prstGeom prst="rect">
            <a:avLst/>
          </a:prstGeom>
        </p:spPr>
      </p:pic>
      <p:sp>
        <p:nvSpPr>
          <p:cNvPr id="8" name="Text 3"/>
          <p:cNvSpPr/>
          <p:nvPr/>
        </p:nvSpPr>
        <p:spPr>
          <a:xfrm>
            <a:off x="5346144" y="5712023"/>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Proactive Outreach</a:t>
            </a:r>
            <a:endParaRPr lang="en-US" sz="2200" dirty="0"/>
          </a:p>
        </p:txBody>
      </p:sp>
      <p:sp>
        <p:nvSpPr>
          <p:cNvPr id="9" name="Text 4"/>
          <p:cNvSpPr/>
          <p:nvPr/>
        </p:nvSpPr>
        <p:spPr>
          <a:xfrm>
            <a:off x="5346144" y="6198156"/>
            <a:ext cx="3938111"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Businesses can reach out to these customers to address their concerns.</a:t>
            </a:r>
            <a:endParaRPr lang="en-US" sz="1700" dirty="0"/>
          </a:p>
        </p:txBody>
      </p:sp>
      <p:pic>
        <p:nvPicPr>
          <p:cNvPr id="10" name="Image 3" descr="preencoded.png"/>
          <p:cNvPicPr>
            <a:picLocks noChangeAspect="1"/>
          </p:cNvPicPr>
          <p:nvPr/>
        </p:nvPicPr>
        <p:blipFill>
          <a:blip r:embed="rId6"/>
          <a:stretch>
            <a:fillRect/>
          </a:stretch>
        </p:blipFill>
        <p:spPr>
          <a:xfrm>
            <a:off x="9500830" y="4520565"/>
            <a:ext cx="4371261" cy="866537"/>
          </a:xfrm>
          <a:prstGeom prst="rect">
            <a:avLst/>
          </a:prstGeom>
        </p:spPr>
      </p:pic>
      <p:sp>
        <p:nvSpPr>
          <p:cNvPr id="11" name="Text 5"/>
          <p:cNvSpPr/>
          <p:nvPr/>
        </p:nvSpPr>
        <p:spPr>
          <a:xfrm>
            <a:off x="9717405" y="5712023"/>
            <a:ext cx="3298746"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Personalized Solutions</a:t>
            </a:r>
            <a:endParaRPr lang="en-US" sz="2200" dirty="0"/>
          </a:p>
        </p:txBody>
      </p:sp>
      <p:sp>
        <p:nvSpPr>
          <p:cNvPr id="12" name="Text 6"/>
          <p:cNvSpPr/>
          <p:nvPr/>
        </p:nvSpPr>
        <p:spPr>
          <a:xfrm>
            <a:off x="9717405" y="6198156"/>
            <a:ext cx="3938111"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Offering incentives and tailored solutions can help retain customers.</a:t>
            </a:r>
            <a:endParaRPr lang="en-US" sz="1700" dirty="0"/>
          </a:p>
        </p:txBody>
      </p:sp>
      <p:pic>
        <p:nvPicPr>
          <p:cNvPr id="13" name="Picture 2" descr="Top Engineering &amp; Management University in Kolkata, West Bengal - UEM">
            <a:extLst>
              <a:ext uri="{FF2B5EF4-FFF2-40B4-BE49-F238E27FC236}">
                <a16:creationId xmlns:a16="http://schemas.microsoft.com/office/drawing/2014/main" id="{2AF03CFC-00EE-D03F-3C08-AD28713A9C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73760" y="0"/>
            <a:ext cx="456639" cy="2796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4009787"/>
            <a:ext cx="5701546"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Cost Savings</a:t>
            </a:r>
            <a:endParaRPr lang="en-US" sz="4450" dirty="0"/>
          </a:p>
        </p:txBody>
      </p:sp>
      <p:sp>
        <p:nvSpPr>
          <p:cNvPr id="4" name="Shape 1"/>
          <p:cNvSpPr/>
          <p:nvPr/>
        </p:nvSpPr>
        <p:spPr>
          <a:xfrm>
            <a:off x="758309" y="5047417"/>
            <a:ext cx="13113782" cy="1880473"/>
          </a:xfrm>
          <a:prstGeom prst="roundRect">
            <a:avLst>
              <a:gd name="adj" fmla="val 4839"/>
            </a:avLst>
          </a:prstGeom>
          <a:noFill/>
          <a:ln w="7620">
            <a:solidFill>
              <a:srgbClr val="000000">
                <a:alpha val="8000"/>
              </a:srgbClr>
            </a:solidFill>
            <a:prstDash val="solid"/>
          </a:ln>
        </p:spPr>
      </p:sp>
      <p:sp>
        <p:nvSpPr>
          <p:cNvPr id="5" name="Shape 2"/>
          <p:cNvSpPr/>
          <p:nvPr/>
        </p:nvSpPr>
        <p:spPr>
          <a:xfrm>
            <a:off x="765929" y="5055037"/>
            <a:ext cx="13098542" cy="621744"/>
          </a:xfrm>
          <a:prstGeom prst="rect">
            <a:avLst/>
          </a:prstGeom>
          <a:solidFill>
            <a:srgbClr val="FFFFFF">
              <a:alpha val="4000"/>
            </a:srgbClr>
          </a:solidFill>
          <a:ln/>
        </p:spPr>
      </p:sp>
      <p:sp>
        <p:nvSpPr>
          <p:cNvPr id="6" name="Text 3"/>
          <p:cNvSpPr/>
          <p:nvPr/>
        </p:nvSpPr>
        <p:spPr>
          <a:xfrm>
            <a:off x="982504" y="5192554"/>
            <a:ext cx="6112312" cy="346710"/>
          </a:xfrm>
          <a:prstGeom prst="rect">
            <a:avLst/>
          </a:prstGeom>
          <a:noFill/>
          <a:ln/>
        </p:spPr>
        <p:txBody>
          <a:bodyPr wrap="none" lIns="0" tIns="0" rIns="0" bIns="0" rtlCol="0" anchor="t"/>
          <a:lstStyle/>
          <a:p>
            <a:pPr marL="0" indent="0">
              <a:lnSpc>
                <a:spcPts val="2700"/>
              </a:lnSpc>
              <a:buNone/>
            </a:pPr>
            <a:r>
              <a:rPr lang="en-US" sz="1700" dirty="0">
                <a:ln w="0"/>
                <a:effectLst>
                  <a:outerShdw blurRad="38100" dist="19050" dir="2700000" algn="tl" rotWithShape="0">
                    <a:schemeClr val="dk1">
                      <a:alpha val="40000"/>
                    </a:schemeClr>
                  </a:outerShdw>
                </a:effectLst>
                <a:latin typeface="Sora Light" pitchFamily="34" charset="0"/>
                <a:ea typeface="Sora Light" pitchFamily="34" charset="-122"/>
                <a:cs typeface="Sora Light" pitchFamily="34" charset="-120"/>
              </a:rPr>
              <a:t>Customer Acquisition</a:t>
            </a:r>
            <a:endParaRPr lang="en-US" sz="1700" dirty="0">
              <a:ln w="0"/>
              <a:effectLst>
                <a:outerShdw blurRad="38100" dist="19050" dir="2700000" algn="tl" rotWithShape="0">
                  <a:schemeClr val="dk1">
                    <a:alpha val="40000"/>
                  </a:schemeClr>
                </a:outerShdw>
              </a:effectLst>
            </a:endParaRPr>
          </a:p>
        </p:txBody>
      </p:sp>
      <p:sp>
        <p:nvSpPr>
          <p:cNvPr id="7" name="Text 4"/>
          <p:cNvSpPr/>
          <p:nvPr/>
        </p:nvSpPr>
        <p:spPr>
          <a:xfrm>
            <a:off x="7535585" y="5192554"/>
            <a:ext cx="61123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Customer Retention</a:t>
            </a:r>
            <a:endParaRPr lang="en-US" sz="1700" dirty="0"/>
          </a:p>
        </p:txBody>
      </p:sp>
      <p:sp>
        <p:nvSpPr>
          <p:cNvPr id="8" name="Shape 5"/>
          <p:cNvSpPr/>
          <p:nvPr/>
        </p:nvSpPr>
        <p:spPr>
          <a:xfrm>
            <a:off x="765929" y="5676781"/>
            <a:ext cx="13098542" cy="621744"/>
          </a:xfrm>
          <a:prstGeom prst="rect">
            <a:avLst/>
          </a:prstGeom>
          <a:solidFill>
            <a:srgbClr val="000000">
              <a:alpha val="4000"/>
            </a:srgbClr>
          </a:solidFill>
          <a:ln/>
        </p:spPr>
      </p:sp>
      <p:sp>
        <p:nvSpPr>
          <p:cNvPr id="9" name="Text 6"/>
          <p:cNvSpPr/>
          <p:nvPr/>
        </p:nvSpPr>
        <p:spPr>
          <a:xfrm>
            <a:off x="982504" y="5814298"/>
            <a:ext cx="6112312" cy="346710"/>
          </a:xfrm>
          <a:prstGeom prst="rect">
            <a:avLst/>
          </a:prstGeom>
          <a:noFill/>
          <a:ln/>
        </p:spPr>
        <p:txBody>
          <a:bodyPr wrap="none" lIns="0" tIns="0" rIns="0" bIns="0" rtlCol="0" anchor="t"/>
          <a:lstStyle/>
          <a:p>
            <a:pPr marL="0" indent="0">
              <a:lnSpc>
                <a:spcPts val="2700"/>
              </a:lnSpc>
              <a:buNone/>
            </a:pPr>
            <a:r>
              <a:rPr lang="en-US" sz="1700" dirty="0">
                <a:latin typeface="Sora Light" pitchFamily="34" charset="0"/>
                <a:ea typeface="Sora Light" pitchFamily="34" charset="-122"/>
                <a:cs typeface="Sora Light" pitchFamily="34" charset="-120"/>
              </a:rPr>
              <a:t>High marketing costs</a:t>
            </a:r>
            <a:endParaRPr lang="en-US" sz="1700" dirty="0"/>
          </a:p>
        </p:txBody>
      </p:sp>
      <p:sp>
        <p:nvSpPr>
          <p:cNvPr id="10" name="Text 7"/>
          <p:cNvSpPr/>
          <p:nvPr/>
        </p:nvSpPr>
        <p:spPr>
          <a:xfrm>
            <a:off x="7535585" y="5814298"/>
            <a:ext cx="61123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Lower costs overall</a:t>
            </a:r>
            <a:endParaRPr lang="en-US" sz="1700" dirty="0"/>
          </a:p>
        </p:txBody>
      </p:sp>
      <p:sp>
        <p:nvSpPr>
          <p:cNvPr id="11" name="Shape 8"/>
          <p:cNvSpPr/>
          <p:nvPr/>
        </p:nvSpPr>
        <p:spPr>
          <a:xfrm>
            <a:off x="765929" y="6298525"/>
            <a:ext cx="13098542" cy="621744"/>
          </a:xfrm>
          <a:prstGeom prst="rect">
            <a:avLst/>
          </a:prstGeom>
          <a:solidFill>
            <a:srgbClr val="FFFFFF">
              <a:alpha val="4000"/>
            </a:srgbClr>
          </a:solidFill>
          <a:ln/>
        </p:spPr>
      </p:sp>
      <p:sp>
        <p:nvSpPr>
          <p:cNvPr id="12" name="Text 9"/>
          <p:cNvSpPr/>
          <p:nvPr/>
        </p:nvSpPr>
        <p:spPr>
          <a:xfrm>
            <a:off x="982504" y="6436043"/>
            <a:ext cx="61123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Uncertainty of new customer loyalty</a:t>
            </a:r>
            <a:endParaRPr lang="en-US" sz="1700" dirty="0"/>
          </a:p>
        </p:txBody>
      </p:sp>
      <p:sp>
        <p:nvSpPr>
          <p:cNvPr id="13" name="Text 10"/>
          <p:cNvSpPr/>
          <p:nvPr/>
        </p:nvSpPr>
        <p:spPr>
          <a:xfrm>
            <a:off x="7535585" y="6436043"/>
            <a:ext cx="61123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Proven customer value and loyalty</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330047"/>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Predictive Analytics Techniques</a:t>
            </a:r>
            <a:endParaRPr lang="en-US" sz="4450" dirty="0"/>
          </a:p>
        </p:txBody>
      </p:sp>
      <p:sp>
        <p:nvSpPr>
          <p:cNvPr id="4" name="Shape 1"/>
          <p:cNvSpPr/>
          <p:nvPr/>
        </p:nvSpPr>
        <p:spPr>
          <a:xfrm>
            <a:off x="6244709" y="3080385"/>
            <a:ext cx="3705463" cy="1974652"/>
          </a:xfrm>
          <a:prstGeom prst="roundRect">
            <a:avLst>
              <a:gd name="adj" fmla="val 4608"/>
            </a:avLst>
          </a:prstGeom>
          <a:solidFill>
            <a:srgbClr val="002060"/>
          </a:solidFill>
          <a:ln w="7620">
            <a:solidFill>
              <a:srgbClr val="BBC2DC"/>
            </a:solidFill>
            <a:prstDash val="solid"/>
          </a:ln>
        </p:spPr>
      </p:sp>
      <p:sp>
        <p:nvSpPr>
          <p:cNvPr id="5" name="Text 2"/>
          <p:cNvSpPr/>
          <p:nvPr/>
        </p:nvSpPr>
        <p:spPr>
          <a:xfrm>
            <a:off x="6468904" y="3304580"/>
            <a:ext cx="2863810" cy="356235"/>
          </a:xfrm>
          <a:prstGeom prst="rect">
            <a:avLst/>
          </a:prstGeom>
          <a:noFill/>
          <a:ln/>
        </p:spPr>
        <p:txBody>
          <a:bodyPr wrap="none" lIns="0" tIns="0" rIns="0" bIns="0" rtlCol="0" anchor="t"/>
          <a:lstStyle/>
          <a:p>
            <a:pPr marL="0" indent="0">
              <a:lnSpc>
                <a:spcPts val="2800"/>
              </a:lnSpc>
              <a:buNone/>
            </a:pPr>
            <a:r>
              <a:rPr lang="en-US" sz="2200" dirty="0">
                <a:solidFill>
                  <a:schemeClr val="bg1">
                    <a:lumMod val="95000"/>
                  </a:schemeClr>
                </a:solidFill>
                <a:latin typeface="Alexandria Semi Bold" pitchFamily="34" charset="0"/>
                <a:ea typeface="Alexandria Semi Bold" pitchFamily="34" charset="-122"/>
                <a:cs typeface="Alexandria Semi Bold" pitchFamily="34" charset="-120"/>
              </a:rPr>
              <a:t>Regression Analysis</a:t>
            </a:r>
            <a:endParaRPr lang="en-US" sz="2200" dirty="0">
              <a:solidFill>
                <a:schemeClr val="bg1">
                  <a:lumMod val="95000"/>
                </a:schemeClr>
              </a:solidFill>
            </a:endParaRPr>
          </a:p>
        </p:txBody>
      </p:sp>
      <p:sp>
        <p:nvSpPr>
          <p:cNvPr id="6" name="Text 3"/>
          <p:cNvSpPr/>
          <p:nvPr/>
        </p:nvSpPr>
        <p:spPr>
          <a:xfrm>
            <a:off x="6468904" y="3790712"/>
            <a:ext cx="3257074" cy="1040130"/>
          </a:xfrm>
          <a:prstGeom prst="rect">
            <a:avLst/>
          </a:prstGeom>
          <a:noFill/>
          <a:ln/>
        </p:spPr>
        <p:txBody>
          <a:bodyPr wrap="square" lIns="0" tIns="0" rIns="0" bIns="0" rtlCol="0" anchor="t"/>
          <a:lstStyle/>
          <a:p>
            <a:pPr marL="0" indent="0">
              <a:lnSpc>
                <a:spcPts val="2700"/>
              </a:lnSpc>
              <a:buNone/>
            </a:pPr>
            <a:r>
              <a:rPr lang="en-US" sz="1700" dirty="0">
                <a:solidFill>
                  <a:schemeClr val="bg1"/>
                </a:solidFill>
                <a:latin typeface="Sora Light" pitchFamily="34" charset="0"/>
                <a:ea typeface="Sora Light" pitchFamily="34" charset="-122"/>
                <a:cs typeface="Sora Light" pitchFamily="34" charset="-120"/>
              </a:rPr>
              <a:t>Predicts churn based on historical data and customer characteristics.</a:t>
            </a:r>
            <a:endParaRPr lang="en-US" sz="1700" dirty="0">
              <a:solidFill>
                <a:schemeClr val="bg1"/>
              </a:solidFill>
            </a:endParaRPr>
          </a:p>
        </p:txBody>
      </p:sp>
      <p:sp>
        <p:nvSpPr>
          <p:cNvPr id="7" name="Shape 4"/>
          <p:cNvSpPr/>
          <p:nvPr/>
        </p:nvSpPr>
        <p:spPr>
          <a:xfrm>
            <a:off x="10166747" y="3080385"/>
            <a:ext cx="3705463" cy="1974652"/>
          </a:xfrm>
          <a:prstGeom prst="roundRect">
            <a:avLst>
              <a:gd name="adj" fmla="val 4608"/>
            </a:avLst>
          </a:prstGeom>
          <a:solidFill>
            <a:srgbClr val="002060"/>
          </a:solidFill>
          <a:ln w="7620">
            <a:solidFill>
              <a:srgbClr val="BBC2DC"/>
            </a:solidFill>
            <a:prstDash val="solid"/>
          </a:ln>
        </p:spPr>
      </p:sp>
      <p:sp>
        <p:nvSpPr>
          <p:cNvPr id="8" name="Text 5"/>
          <p:cNvSpPr/>
          <p:nvPr/>
        </p:nvSpPr>
        <p:spPr>
          <a:xfrm>
            <a:off x="10390942" y="3304580"/>
            <a:ext cx="2850713" cy="356235"/>
          </a:xfrm>
          <a:prstGeom prst="rect">
            <a:avLst/>
          </a:prstGeom>
          <a:noFill/>
          <a:ln/>
        </p:spPr>
        <p:txBody>
          <a:bodyPr wrap="none" lIns="0" tIns="0" rIns="0" bIns="0" rtlCol="0" anchor="t"/>
          <a:lstStyle/>
          <a:p>
            <a:pPr marL="0" indent="0">
              <a:lnSpc>
                <a:spcPts val="2800"/>
              </a:lnSpc>
              <a:buNone/>
            </a:pPr>
            <a:r>
              <a:rPr lang="en-US" sz="2200" dirty="0">
                <a:solidFill>
                  <a:schemeClr val="bg1"/>
                </a:solidFill>
                <a:latin typeface="Alexandria Semi Bold" pitchFamily="34" charset="0"/>
                <a:ea typeface="Alexandria Semi Bold" pitchFamily="34" charset="-122"/>
                <a:cs typeface="Alexandria Semi Bold" pitchFamily="34" charset="-120"/>
              </a:rPr>
              <a:t>Machine Learning</a:t>
            </a:r>
            <a:endParaRPr lang="en-US" sz="2200" dirty="0">
              <a:solidFill>
                <a:schemeClr val="bg1"/>
              </a:solidFill>
            </a:endParaRPr>
          </a:p>
        </p:txBody>
      </p:sp>
      <p:sp>
        <p:nvSpPr>
          <p:cNvPr id="9" name="Text 6"/>
          <p:cNvSpPr/>
          <p:nvPr/>
        </p:nvSpPr>
        <p:spPr>
          <a:xfrm>
            <a:off x="10390942" y="3790712"/>
            <a:ext cx="3257074" cy="1040130"/>
          </a:xfrm>
          <a:prstGeom prst="rect">
            <a:avLst/>
          </a:prstGeom>
          <a:noFill/>
          <a:ln/>
        </p:spPr>
        <p:txBody>
          <a:bodyPr wrap="square" lIns="0" tIns="0" rIns="0" bIns="0" rtlCol="0" anchor="t"/>
          <a:lstStyle/>
          <a:p>
            <a:pPr marL="0" indent="0">
              <a:lnSpc>
                <a:spcPts val="2700"/>
              </a:lnSpc>
              <a:buNone/>
            </a:pPr>
            <a:r>
              <a:rPr lang="en-US" sz="1700" dirty="0">
                <a:solidFill>
                  <a:schemeClr val="bg1"/>
                </a:solidFill>
                <a:latin typeface="Sora Light" pitchFamily="34" charset="0"/>
                <a:ea typeface="Sora Light" pitchFamily="34" charset="-122"/>
                <a:cs typeface="Sora Light" pitchFamily="34" charset="-120"/>
              </a:rPr>
              <a:t>Utilizes algorithms to learn patterns and predict future churn.</a:t>
            </a:r>
            <a:endParaRPr lang="en-US" sz="1700" dirty="0">
              <a:solidFill>
                <a:schemeClr val="bg1"/>
              </a:solidFill>
            </a:endParaRPr>
          </a:p>
        </p:txBody>
      </p:sp>
      <p:sp>
        <p:nvSpPr>
          <p:cNvPr id="10" name="Shape 7"/>
          <p:cNvSpPr/>
          <p:nvPr/>
        </p:nvSpPr>
        <p:spPr>
          <a:xfrm>
            <a:off x="6244709" y="5271611"/>
            <a:ext cx="7627382" cy="1627942"/>
          </a:xfrm>
          <a:prstGeom prst="roundRect">
            <a:avLst>
              <a:gd name="adj" fmla="val 5590"/>
            </a:avLst>
          </a:prstGeom>
          <a:solidFill>
            <a:srgbClr val="002060"/>
          </a:solidFill>
          <a:ln w="7620">
            <a:solidFill>
              <a:srgbClr val="BBC2DC"/>
            </a:solidFill>
            <a:prstDash val="solid"/>
          </a:ln>
        </p:spPr>
        <p:txBody>
          <a:bodyPr/>
          <a:lstStyle/>
          <a:p>
            <a:endParaRPr lang="en-US" dirty="0"/>
          </a:p>
        </p:txBody>
      </p:sp>
      <p:sp>
        <p:nvSpPr>
          <p:cNvPr id="11" name="Text 8"/>
          <p:cNvSpPr/>
          <p:nvPr/>
        </p:nvSpPr>
        <p:spPr>
          <a:xfrm>
            <a:off x="6468904" y="5495806"/>
            <a:ext cx="2850713" cy="356235"/>
          </a:xfrm>
          <a:prstGeom prst="rect">
            <a:avLst/>
          </a:prstGeom>
          <a:noFill/>
          <a:ln/>
        </p:spPr>
        <p:txBody>
          <a:bodyPr wrap="none" lIns="0" tIns="0" rIns="0" bIns="0" rtlCol="0" anchor="t"/>
          <a:lstStyle/>
          <a:p>
            <a:pPr marL="0" indent="0">
              <a:lnSpc>
                <a:spcPts val="2800"/>
              </a:lnSpc>
              <a:buNone/>
            </a:pPr>
            <a:r>
              <a:rPr lang="en-US" sz="2200" dirty="0">
                <a:solidFill>
                  <a:schemeClr val="bg1"/>
                </a:solidFill>
                <a:latin typeface="Alexandria Semi Bold" pitchFamily="34" charset="0"/>
                <a:ea typeface="Alexandria Semi Bold" pitchFamily="34" charset="-122"/>
                <a:cs typeface="Alexandria Semi Bold" pitchFamily="34" charset="-120"/>
              </a:rPr>
              <a:t>Decision Trees</a:t>
            </a:r>
            <a:endParaRPr lang="en-US" sz="2200" dirty="0">
              <a:solidFill>
                <a:schemeClr val="bg1"/>
              </a:solidFill>
            </a:endParaRPr>
          </a:p>
        </p:txBody>
      </p:sp>
      <p:sp>
        <p:nvSpPr>
          <p:cNvPr id="12" name="Text 9"/>
          <p:cNvSpPr/>
          <p:nvPr/>
        </p:nvSpPr>
        <p:spPr>
          <a:xfrm>
            <a:off x="6468904" y="5981938"/>
            <a:ext cx="7178993" cy="693420"/>
          </a:xfrm>
          <a:prstGeom prst="rect">
            <a:avLst/>
          </a:prstGeom>
          <a:noFill/>
          <a:ln/>
        </p:spPr>
        <p:txBody>
          <a:bodyPr wrap="square" lIns="0" tIns="0" rIns="0" bIns="0" rtlCol="0" anchor="t"/>
          <a:lstStyle/>
          <a:p>
            <a:pPr marL="0" indent="0">
              <a:lnSpc>
                <a:spcPts val="2700"/>
              </a:lnSpc>
              <a:buNone/>
            </a:pPr>
            <a:r>
              <a:rPr lang="en-US" sz="1700" dirty="0">
                <a:solidFill>
                  <a:schemeClr val="bg1"/>
                </a:solidFill>
                <a:latin typeface="Sora Light" pitchFamily="34" charset="0"/>
                <a:ea typeface="Sora Light" pitchFamily="34" charset="-122"/>
                <a:cs typeface="Sora Light" pitchFamily="34" charset="-120"/>
              </a:rPr>
              <a:t>Creates a tree-like structure to classify customers based on their risk of churn.</a:t>
            </a:r>
            <a:endParaRPr lang="en-US" sz="17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4106" y="681038"/>
            <a:ext cx="7748588" cy="1311354"/>
          </a:xfrm>
          <a:prstGeom prst="rect">
            <a:avLst/>
          </a:prstGeom>
          <a:noFill/>
          <a:ln/>
        </p:spPr>
        <p:txBody>
          <a:bodyPr wrap="square" lIns="0" tIns="0" rIns="0" bIns="0" rtlCol="0" anchor="t"/>
          <a:lstStyle/>
          <a:p>
            <a:pPr marL="0" indent="0">
              <a:lnSpc>
                <a:spcPts val="5150"/>
              </a:lnSpc>
              <a:buNone/>
            </a:pPr>
            <a:r>
              <a:rPr lang="en-US" sz="4100" dirty="0">
                <a:solidFill>
                  <a:srgbClr val="1F1E1E"/>
                </a:solidFill>
                <a:latin typeface="Alexandria Semi Bold" pitchFamily="34" charset="0"/>
                <a:ea typeface="Alexandria Semi Bold" pitchFamily="34" charset="-122"/>
                <a:cs typeface="Alexandria Semi Bold" pitchFamily="34" charset="-120"/>
              </a:rPr>
              <a:t>Building a Churn Prediction Model</a:t>
            </a:r>
            <a:endParaRPr lang="en-US" sz="4100" dirty="0"/>
          </a:p>
        </p:txBody>
      </p:sp>
      <p:sp>
        <p:nvSpPr>
          <p:cNvPr id="4" name="Shape 1"/>
          <p:cNvSpPr/>
          <p:nvPr/>
        </p:nvSpPr>
        <p:spPr>
          <a:xfrm>
            <a:off x="6471642" y="2291358"/>
            <a:ext cx="22860" cy="5257086"/>
          </a:xfrm>
          <a:prstGeom prst="roundRect">
            <a:avLst>
              <a:gd name="adj" fmla="val 366274"/>
            </a:avLst>
          </a:prstGeom>
          <a:solidFill>
            <a:srgbClr val="BBC2DC"/>
          </a:solidFill>
          <a:ln/>
        </p:spPr>
      </p:sp>
      <p:sp>
        <p:nvSpPr>
          <p:cNvPr id="5" name="Shape 2"/>
          <p:cNvSpPr/>
          <p:nvPr/>
        </p:nvSpPr>
        <p:spPr>
          <a:xfrm>
            <a:off x="6684466" y="2728317"/>
            <a:ext cx="697706" cy="22860"/>
          </a:xfrm>
          <a:prstGeom prst="roundRect">
            <a:avLst>
              <a:gd name="adj" fmla="val 366274"/>
            </a:avLst>
          </a:prstGeom>
          <a:solidFill>
            <a:srgbClr val="BBC2DC"/>
          </a:solidFill>
          <a:ln/>
        </p:spPr>
      </p:sp>
      <p:sp>
        <p:nvSpPr>
          <p:cNvPr id="6" name="Shape 3"/>
          <p:cNvSpPr/>
          <p:nvPr/>
        </p:nvSpPr>
        <p:spPr>
          <a:xfrm>
            <a:off x="6258818" y="2515553"/>
            <a:ext cx="448508" cy="448508"/>
          </a:xfrm>
          <a:prstGeom prst="roundRect">
            <a:avLst>
              <a:gd name="adj" fmla="val 18669"/>
            </a:avLst>
          </a:prstGeom>
          <a:solidFill>
            <a:srgbClr val="D5DCF6"/>
          </a:solidFill>
          <a:ln w="7620">
            <a:solidFill>
              <a:srgbClr val="BBC2DC"/>
            </a:solidFill>
            <a:prstDash val="solid"/>
          </a:ln>
        </p:spPr>
      </p:sp>
      <p:sp>
        <p:nvSpPr>
          <p:cNvPr id="7" name="Text 4"/>
          <p:cNvSpPr/>
          <p:nvPr/>
        </p:nvSpPr>
        <p:spPr>
          <a:xfrm>
            <a:off x="6421219" y="2582347"/>
            <a:ext cx="123706" cy="314801"/>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1</a:t>
            </a:r>
            <a:endParaRPr lang="en-US" sz="2450" dirty="0"/>
          </a:p>
        </p:txBody>
      </p:sp>
      <p:sp>
        <p:nvSpPr>
          <p:cNvPr id="8" name="Text 5"/>
          <p:cNvSpPr/>
          <p:nvPr/>
        </p:nvSpPr>
        <p:spPr>
          <a:xfrm>
            <a:off x="7579519" y="2490668"/>
            <a:ext cx="4267200" cy="327779"/>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Data Collection and Preparation</a:t>
            </a:r>
            <a:endParaRPr lang="en-US" sz="2050" dirty="0"/>
          </a:p>
        </p:txBody>
      </p:sp>
      <p:sp>
        <p:nvSpPr>
          <p:cNvPr id="9" name="Text 6"/>
          <p:cNvSpPr/>
          <p:nvPr/>
        </p:nvSpPr>
        <p:spPr>
          <a:xfrm>
            <a:off x="7579519" y="2937986"/>
            <a:ext cx="6353175" cy="318849"/>
          </a:xfrm>
          <a:prstGeom prst="rect">
            <a:avLst/>
          </a:prstGeom>
          <a:noFill/>
          <a:ln/>
        </p:spPr>
        <p:txBody>
          <a:bodyPr wrap="none" lIns="0" tIns="0" rIns="0" bIns="0" rtlCol="0" anchor="t"/>
          <a:lstStyle/>
          <a:p>
            <a:pPr marL="0" indent="0" algn="l">
              <a:lnSpc>
                <a:spcPts val="2500"/>
              </a:lnSpc>
              <a:buNone/>
            </a:pPr>
            <a:r>
              <a:rPr lang="en-US" sz="1550" dirty="0">
                <a:solidFill>
                  <a:srgbClr val="3B3535"/>
                </a:solidFill>
                <a:latin typeface="Sora Light" pitchFamily="34" charset="0"/>
                <a:ea typeface="Sora Light" pitchFamily="34" charset="-122"/>
                <a:cs typeface="Sora Light" pitchFamily="34" charset="-120"/>
              </a:rPr>
              <a:t>Gather relevant data from multiple sources.</a:t>
            </a:r>
            <a:endParaRPr lang="en-US" sz="1550" dirty="0"/>
          </a:p>
        </p:txBody>
      </p:sp>
      <p:sp>
        <p:nvSpPr>
          <p:cNvPr id="10" name="Shape 7"/>
          <p:cNvSpPr/>
          <p:nvPr/>
        </p:nvSpPr>
        <p:spPr>
          <a:xfrm>
            <a:off x="6684466" y="4092416"/>
            <a:ext cx="697706" cy="22860"/>
          </a:xfrm>
          <a:prstGeom prst="roundRect">
            <a:avLst>
              <a:gd name="adj" fmla="val 366274"/>
            </a:avLst>
          </a:prstGeom>
          <a:solidFill>
            <a:srgbClr val="BBC2DC"/>
          </a:solidFill>
          <a:ln/>
        </p:spPr>
      </p:sp>
      <p:sp>
        <p:nvSpPr>
          <p:cNvPr id="11" name="Shape 8"/>
          <p:cNvSpPr/>
          <p:nvPr/>
        </p:nvSpPr>
        <p:spPr>
          <a:xfrm>
            <a:off x="6258818" y="3879652"/>
            <a:ext cx="448508" cy="448508"/>
          </a:xfrm>
          <a:prstGeom prst="roundRect">
            <a:avLst>
              <a:gd name="adj" fmla="val 18669"/>
            </a:avLst>
          </a:prstGeom>
          <a:solidFill>
            <a:srgbClr val="D5DCF6"/>
          </a:solidFill>
          <a:ln w="7620">
            <a:solidFill>
              <a:srgbClr val="BBC2DC"/>
            </a:solidFill>
            <a:prstDash val="solid"/>
          </a:ln>
        </p:spPr>
      </p:sp>
      <p:sp>
        <p:nvSpPr>
          <p:cNvPr id="12" name="Text 9"/>
          <p:cNvSpPr/>
          <p:nvPr/>
        </p:nvSpPr>
        <p:spPr>
          <a:xfrm>
            <a:off x="6389072" y="3946446"/>
            <a:ext cx="187881" cy="314801"/>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2</a:t>
            </a:r>
            <a:endParaRPr lang="en-US" sz="2450" dirty="0"/>
          </a:p>
        </p:txBody>
      </p:sp>
      <p:sp>
        <p:nvSpPr>
          <p:cNvPr id="13" name="Text 10"/>
          <p:cNvSpPr/>
          <p:nvPr/>
        </p:nvSpPr>
        <p:spPr>
          <a:xfrm>
            <a:off x="7579519" y="3854768"/>
            <a:ext cx="2710696" cy="327779"/>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Feature Engineering</a:t>
            </a:r>
            <a:endParaRPr lang="en-US" sz="2050" dirty="0"/>
          </a:p>
        </p:txBody>
      </p:sp>
      <p:sp>
        <p:nvSpPr>
          <p:cNvPr id="14" name="Text 11"/>
          <p:cNvSpPr/>
          <p:nvPr/>
        </p:nvSpPr>
        <p:spPr>
          <a:xfrm>
            <a:off x="7579519" y="4302085"/>
            <a:ext cx="6353175" cy="318849"/>
          </a:xfrm>
          <a:prstGeom prst="rect">
            <a:avLst/>
          </a:prstGeom>
          <a:noFill/>
          <a:ln/>
        </p:spPr>
        <p:txBody>
          <a:bodyPr wrap="none" lIns="0" tIns="0" rIns="0" bIns="0" rtlCol="0" anchor="t"/>
          <a:lstStyle/>
          <a:p>
            <a:pPr marL="0" indent="0" algn="l">
              <a:lnSpc>
                <a:spcPts val="2500"/>
              </a:lnSpc>
              <a:buNone/>
            </a:pPr>
            <a:r>
              <a:rPr lang="en-US" sz="1550" dirty="0">
                <a:solidFill>
                  <a:srgbClr val="3B3535"/>
                </a:solidFill>
                <a:latin typeface="Sora Light" pitchFamily="34" charset="0"/>
                <a:ea typeface="Sora Light" pitchFamily="34" charset="-122"/>
                <a:cs typeface="Sora Light" pitchFamily="34" charset="-120"/>
              </a:rPr>
              <a:t>Create meaningful features from raw data.</a:t>
            </a:r>
            <a:endParaRPr lang="en-US" sz="1550" dirty="0"/>
          </a:p>
        </p:txBody>
      </p:sp>
      <p:sp>
        <p:nvSpPr>
          <p:cNvPr id="15" name="Shape 12"/>
          <p:cNvSpPr/>
          <p:nvPr/>
        </p:nvSpPr>
        <p:spPr>
          <a:xfrm>
            <a:off x="6684466" y="5456515"/>
            <a:ext cx="697706" cy="22860"/>
          </a:xfrm>
          <a:prstGeom prst="roundRect">
            <a:avLst>
              <a:gd name="adj" fmla="val 366274"/>
            </a:avLst>
          </a:prstGeom>
          <a:solidFill>
            <a:srgbClr val="BBC2DC"/>
          </a:solidFill>
          <a:ln/>
        </p:spPr>
      </p:sp>
      <p:sp>
        <p:nvSpPr>
          <p:cNvPr id="16" name="Shape 13"/>
          <p:cNvSpPr/>
          <p:nvPr/>
        </p:nvSpPr>
        <p:spPr>
          <a:xfrm>
            <a:off x="6258818" y="5243751"/>
            <a:ext cx="448508" cy="448508"/>
          </a:xfrm>
          <a:prstGeom prst="roundRect">
            <a:avLst>
              <a:gd name="adj" fmla="val 18669"/>
            </a:avLst>
          </a:prstGeom>
          <a:solidFill>
            <a:srgbClr val="D5DCF6"/>
          </a:solidFill>
          <a:ln w="7620">
            <a:solidFill>
              <a:srgbClr val="BBC2DC"/>
            </a:solidFill>
            <a:prstDash val="solid"/>
          </a:ln>
        </p:spPr>
      </p:sp>
      <p:sp>
        <p:nvSpPr>
          <p:cNvPr id="17" name="Text 14"/>
          <p:cNvSpPr/>
          <p:nvPr/>
        </p:nvSpPr>
        <p:spPr>
          <a:xfrm>
            <a:off x="6388953" y="5310545"/>
            <a:ext cx="188238" cy="314801"/>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3</a:t>
            </a:r>
            <a:endParaRPr lang="en-US" sz="2450" dirty="0"/>
          </a:p>
        </p:txBody>
      </p:sp>
      <p:sp>
        <p:nvSpPr>
          <p:cNvPr id="18" name="Text 15"/>
          <p:cNvSpPr/>
          <p:nvPr/>
        </p:nvSpPr>
        <p:spPr>
          <a:xfrm>
            <a:off x="7579519" y="5218867"/>
            <a:ext cx="3887272" cy="327779"/>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Model Selection and Training</a:t>
            </a:r>
            <a:endParaRPr lang="en-US" sz="2050" dirty="0"/>
          </a:p>
        </p:txBody>
      </p:sp>
      <p:sp>
        <p:nvSpPr>
          <p:cNvPr id="19" name="Text 16"/>
          <p:cNvSpPr/>
          <p:nvPr/>
        </p:nvSpPr>
        <p:spPr>
          <a:xfrm>
            <a:off x="7579519" y="5666184"/>
            <a:ext cx="6353175" cy="318849"/>
          </a:xfrm>
          <a:prstGeom prst="rect">
            <a:avLst/>
          </a:prstGeom>
          <a:noFill/>
          <a:ln/>
        </p:spPr>
        <p:txBody>
          <a:bodyPr wrap="none" lIns="0" tIns="0" rIns="0" bIns="0" rtlCol="0" anchor="t"/>
          <a:lstStyle/>
          <a:p>
            <a:pPr marL="0" indent="0" algn="l">
              <a:lnSpc>
                <a:spcPts val="2500"/>
              </a:lnSpc>
              <a:buNone/>
            </a:pPr>
            <a:r>
              <a:rPr lang="en-US" sz="1550" dirty="0">
                <a:solidFill>
                  <a:srgbClr val="3B3535"/>
                </a:solidFill>
                <a:latin typeface="Sora Light" pitchFamily="34" charset="0"/>
                <a:ea typeface="Sora Light" pitchFamily="34" charset="-122"/>
                <a:cs typeface="Sora Light" pitchFamily="34" charset="-120"/>
              </a:rPr>
              <a:t>Choose an appropriate algorithm and train it on the data.</a:t>
            </a:r>
            <a:endParaRPr lang="en-US" sz="1550" dirty="0"/>
          </a:p>
        </p:txBody>
      </p:sp>
      <p:sp>
        <p:nvSpPr>
          <p:cNvPr id="20" name="Shape 17"/>
          <p:cNvSpPr/>
          <p:nvPr/>
        </p:nvSpPr>
        <p:spPr>
          <a:xfrm>
            <a:off x="6684466" y="6820614"/>
            <a:ext cx="697706" cy="22860"/>
          </a:xfrm>
          <a:prstGeom prst="roundRect">
            <a:avLst>
              <a:gd name="adj" fmla="val 366274"/>
            </a:avLst>
          </a:prstGeom>
          <a:solidFill>
            <a:srgbClr val="BBC2DC"/>
          </a:solidFill>
          <a:ln/>
        </p:spPr>
      </p:sp>
      <p:sp>
        <p:nvSpPr>
          <p:cNvPr id="21" name="Shape 18"/>
          <p:cNvSpPr/>
          <p:nvPr/>
        </p:nvSpPr>
        <p:spPr>
          <a:xfrm>
            <a:off x="6258818" y="6607850"/>
            <a:ext cx="448508" cy="448508"/>
          </a:xfrm>
          <a:prstGeom prst="roundRect">
            <a:avLst>
              <a:gd name="adj" fmla="val 18669"/>
            </a:avLst>
          </a:prstGeom>
          <a:solidFill>
            <a:srgbClr val="D5DCF6"/>
          </a:solidFill>
          <a:ln w="7620">
            <a:solidFill>
              <a:srgbClr val="BBC2DC"/>
            </a:solidFill>
            <a:prstDash val="solid"/>
          </a:ln>
        </p:spPr>
      </p:sp>
      <p:sp>
        <p:nvSpPr>
          <p:cNvPr id="22" name="Text 19"/>
          <p:cNvSpPr/>
          <p:nvPr/>
        </p:nvSpPr>
        <p:spPr>
          <a:xfrm>
            <a:off x="6388120" y="6674644"/>
            <a:ext cx="189786" cy="314801"/>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4</a:t>
            </a:r>
            <a:endParaRPr lang="en-US" sz="2450" dirty="0"/>
          </a:p>
        </p:txBody>
      </p:sp>
      <p:sp>
        <p:nvSpPr>
          <p:cNvPr id="23" name="Text 20"/>
          <p:cNvSpPr/>
          <p:nvPr/>
        </p:nvSpPr>
        <p:spPr>
          <a:xfrm>
            <a:off x="7579519" y="6582966"/>
            <a:ext cx="4735473" cy="327779"/>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Model Evaluation and Optimization</a:t>
            </a:r>
            <a:endParaRPr lang="en-US" sz="2050" dirty="0"/>
          </a:p>
        </p:txBody>
      </p:sp>
      <p:sp>
        <p:nvSpPr>
          <p:cNvPr id="24" name="Text 21"/>
          <p:cNvSpPr/>
          <p:nvPr/>
        </p:nvSpPr>
        <p:spPr>
          <a:xfrm>
            <a:off x="7579519" y="7030283"/>
            <a:ext cx="6353175" cy="318849"/>
          </a:xfrm>
          <a:prstGeom prst="rect">
            <a:avLst/>
          </a:prstGeom>
          <a:noFill/>
          <a:ln/>
        </p:spPr>
        <p:txBody>
          <a:bodyPr wrap="none" lIns="0" tIns="0" rIns="0" bIns="0" rtlCol="0" anchor="t"/>
          <a:lstStyle/>
          <a:p>
            <a:pPr marL="0" indent="0" algn="l">
              <a:lnSpc>
                <a:spcPts val="2500"/>
              </a:lnSpc>
              <a:buNone/>
            </a:pPr>
            <a:r>
              <a:rPr lang="en-US" sz="1550" dirty="0">
                <a:solidFill>
                  <a:srgbClr val="3B3535"/>
                </a:solidFill>
                <a:latin typeface="Sora Light" pitchFamily="34" charset="0"/>
                <a:ea typeface="Sora Light" pitchFamily="34" charset="-122"/>
                <a:cs typeface="Sora Light" pitchFamily="34" charset="-120"/>
              </a:rPr>
              <a:t>Evaluate the model's performance and fine-tune parameters.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8873" y="749022"/>
            <a:ext cx="7679055" cy="1376839"/>
          </a:xfrm>
          <a:prstGeom prst="rect">
            <a:avLst/>
          </a:prstGeom>
          <a:noFill/>
          <a:ln/>
        </p:spPr>
        <p:txBody>
          <a:bodyPr wrap="square" lIns="0" tIns="0" rIns="0" bIns="0" rtlCol="0" anchor="t"/>
          <a:lstStyle/>
          <a:p>
            <a:pPr marL="0" indent="0">
              <a:lnSpc>
                <a:spcPts val="5400"/>
              </a:lnSpc>
              <a:buNone/>
            </a:pPr>
            <a:r>
              <a:rPr lang="en-US" sz="4300" dirty="0">
                <a:solidFill>
                  <a:srgbClr val="1F1E1E"/>
                </a:solidFill>
                <a:latin typeface="Alexandria Semi Bold" pitchFamily="34" charset="0"/>
                <a:ea typeface="Alexandria Semi Bold" pitchFamily="34" charset="-122"/>
                <a:cs typeface="Alexandria Semi Bold" pitchFamily="34" charset="-120"/>
              </a:rPr>
              <a:t>Implementing Churn Prediction</a:t>
            </a:r>
            <a:endParaRPr lang="en-US" sz="4300" dirty="0"/>
          </a:p>
        </p:txBody>
      </p:sp>
      <p:pic>
        <p:nvPicPr>
          <p:cNvPr id="4" name="Image 1" descr="preencoded.png"/>
          <p:cNvPicPr>
            <a:picLocks noChangeAspect="1"/>
          </p:cNvPicPr>
          <p:nvPr/>
        </p:nvPicPr>
        <p:blipFill>
          <a:blip r:embed="rId4"/>
          <a:stretch>
            <a:fillRect/>
          </a:stretch>
        </p:blipFill>
        <p:spPr>
          <a:xfrm>
            <a:off x="6218873" y="2439710"/>
            <a:ext cx="523161" cy="523161"/>
          </a:xfrm>
          <a:prstGeom prst="rect">
            <a:avLst/>
          </a:prstGeom>
        </p:spPr>
      </p:pic>
      <p:sp>
        <p:nvSpPr>
          <p:cNvPr id="5" name="Text 1"/>
          <p:cNvSpPr/>
          <p:nvPr/>
        </p:nvSpPr>
        <p:spPr>
          <a:xfrm>
            <a:off x="6218873" y="3172063"/>
            <a:ext cx="2753916" cy="344210"/>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System Integration</a:t>
            </a:r>
            <a:endParaRPr lang="en-US" sz="2150" dirty="0"/>
          </a:p>
        </p:txBody>
      </p:sp>
      <p:sp>
        <p:nvSpPr>
          <p:cNvPr id="6" name="Text 2"/>
          <p:cNvSpPr/>
          <p:nvPr/>
        </p:nvSpPr>
        <p:spPr>
          <a:xfrm>
            <a:off x="6218873" y="3641765"/>
            <a:ext cx="3682603" cy="1004411"/>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Sora Light" pitchFamily="34" charset="0"/>
                <a:ea typeface="Sora Light" pitchFamily="34" charset="-122"/>
                <a:cs typeface="Sora Light" pitchFamily="34" charset="-120"/>
              </a:rPr>
              <a:t>Integrate the model into existing customer relationship management (CRM) systems.</a:t>
            </a:r>
            <a:endParaRPr lang="en-US" sz="1600" dirty="0"/>
          </a:p>
        </p:txBody>
      </p:sp>
      <p:pic>
        <p:nvPicPr>
          <p:cNvPr id="7" name="Image 2" descr="preencoded.png"/>
          <p:cNvPicPr>
            <a:picLocks noChangeAspect="1"/>
          </p:cNvPicPr>
          <p:nvPr/>
        </p:nvPicPr>
        <p:blipFill>
          <a:blip r:embed="rId5"/>
          <a:stretch>
            <a:fillRect/>
          </a:stretch>
        </p:blipFill>
        <p:spPr>
          <a:xfrm>
            <a:off x="10215324" y="2439710"/>
            <a:ext cx="523161" cy="523161"/>
          </a:xfrm>
          <a:prstGeom prst="rect">
            <a:avLst/>
          </a:prstGeom>
        </p:spPr>
      </p:pic>
      <p:sp>
        <p:nvSpPr>
          <p:cNvPr id="8" name="Text 3"/>
          <p:cNvSpPr/>
          <p:nvPr/>
        </p:nvSpPr>
        <p:spPr>
          <a:xfrm>
            <a:off x="10215324" y="3172063"/>
            <a:ext cx="3040142" cy="344210"/>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Real-Time Monitoring</a:t>
            </a:r>
            <a:endParaRPr lang="en-US" sz="2150" dirty="0"/>
          </a:p>
        </p:txBody>
      </p:sp>
      <p:sp>
        <p:nvSpPr>
          <p:cNvPr id="9" name="Text 4"/>
          <p:cNvSpPr/>
          <p:nvPr/>
        </p:nvSpPr>
        <p:spPr>
          <a:xfrm>
            <a:off x="10215324" y="3641765"/>
            <a:ext cx="3682603" cy="1004411"/>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Sora Light" pitchFamily="34" charset="0"/>
                <a:ea typeface="Sora Light" pitchFamily="34" charset="-122"/>
                <a:cs typeface="Sora Light" pitchFamily="34" charset="-120"/>
              </a:rPr>
              <a:t>Continuously monitor churn predictions and identify at-risk customers.</a:t>
            </a:r>
            <a:endParaRPr lang="en-US" sz="1600" dirty="0"/>
          </a:p>
        </p:txBody>
      </p:sp>
      <p:pic>
        <p:nvPicPr>
          <p:cNvPr id="10" name="Image 3" descr="preencoded.png"/>
          <p:cNvPicPr>
            <a:picLocks noChangeAspect="1"/>
          </p:cNvPicPr>
          <p:nvPr/>
        </p:nvPicPr>
        <p:blipFill>
          <a:blip r:embed="rId6"/>
          <a:stretch>
            <a:fillRect/>
          </a:stretch>
        </p:blipFill>
        <p:spPr>
          <a:xfrm>
            <a:off x="6218873" y="5273993"/>
            <a:ext cx="523161" cy="523161"/>
          </a:xfrm>
          <a:prstGeom prst="rect">
            <a:avLst/>
          </a:prstGeom>
        </p:spPr>
      </p:pic>
      <p:sp>
        <p:nvSpPr>
          <p:cNvPr id="11" name="Text 5"/>
          <p:cNvSpPr/>
          <p:nvPr/>
        </p:nvSpPr>
        <p:spPr>
          <a:xfrm>
            <a:off x="6218873" y="6006346"/>
            <a:ext cx="2753916" cy="344210"/>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Actionable Insights</a:t>
            </a:r>
            <a:endParaRPr lang="en-US" sz="2150" dirty="0"/>
          </a:p>
        </p:txBody>
      </p:sp>
      <p:sp>
        <p:nvSpPr>
          <p:cNvPr id="12" name="Text 6"/>
          <p:cNvSpPr/>
          <p:nvPr/>
        </p:nvSpPr>
        <p:spPr>
          <a:xfrm>
            <a:off x="6218873" y="6476048"/>
            <a:ext cx="3682603" cy="1004411"/>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Sora Light" pitchFamily="34" charset="0"/>
                <a:ea typeface="Sora Light" pitchFamily="34" charset="-122"/>
                <a:cs typeface="Sora Light" pitchFamily="34" charset="-120"/>
              </a:rPr>
              <a:t>Use predictions to develop targeted retention strategies and campaigns.</a:t>
            </a:r>
            <a:endParaRPr lang="en-US" sz="1600" dirty="0"/>
          </a:p>
        </p:txBody>
      </p:sp>
      <p:pic>
        <p:nvPicPr>
          <p:cNvPr id="13" name="Image 4" descr="preencoded.png"/>
          <p:cNvPicPr>
            <a:picLocks noChangeAspect="1"/>
          </p:cNvPicPr>
          <p:nvPr/>
        </p:nvPicPr>
        <p:blipFill>
          <a:blip r:embed="rId7"/>
          <a:stretch>
            <a:fillRect/>
          </a:stretch>
        </p:blipFill>
        <p:spPr>
          <a:xfrm>
            <a:off x="10215324" y="5273993"/>
            <a:ext cx="523161" cy="523161"/>
          </a:xfrm>
          <a:prstGeom prst="rect">
            <a:avLst/>
          </a:prstGeom>
        </p:spPr>
      </p:pic>
      <p:sp>
        <p:nvSpPr>
          <p:cNvPr id="14" name="Text 7"/>
          <p:cNvSpPr/>
          <p:nvPr/>
        </p:nvSpPr>
        <p:spPr>
          <a:xfrm>
            <a:off x="10215324" y="6006346"/>
            <a:ext cx="3589020" cy="344210"/>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Continuous Improvement</a:t>
            </a:r>
            <a:endParaRPr lang="en-US" sz="2150" dirty="0"/>
          </a:p>
        </p:txBody>
      </p:sp>
      <p:sp>
        <p:nvSpPr>
          <p:cNvPr id="15" name="Text 8"/>
          <p:cNvSpPr/>
          <p:nvPr/>
        </p:nvSpPr>
        <p:spPr>
          <a:xfrm>
            <a:off x="10215324" y="6476048"/>
            <a:ext cx="3682603" cy="1004411"/>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Sora Light" pitchFamily="34" charset="0"/>
                <a:ea typeface="Sora Light" pitchFamily="34" charset="-122"/>
                <a:cs typeface="Sora Light" pitchFamily="34" charset="-120"/>
              </a:rPr>
              <a:t>Regularly review and refine the model for improved accuracy and effectiveness.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101</TotalTime>
  <Words>697</Words>
  <Application>Microsoft Office PowerPoint</Application>
  <PresentationFormat>Custom</PresentationFormat>
  <Paragraphs>84</Paragraphs>
  <Slides>30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 Light</vt:lpstr>
      <vt:lpstr>Cambria</vt:lpstr>
      <vt:lpstr>Arial</vt:lpstr>
      <vt:lpstr>Calibri</vt:lpstr>
      <vt:lpstr>Alexandria Semi Bold</vt:lpstr>
      <vt:lpstr>Sora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SABYASACHI ROY</cp:lastModifiedBy>
  <cp:revision>11</cp:revision>
  <dcterms:created xsi:type="dcterms:W3CDTF">2024-11-09T16:03:37Z</dcterms:created>
  <dcterms:modified xsi:type="dcterms:W3CDTF">2024-11-13T15:33:57Z</dcterms:modified>
</cp:coreProperties>
</file>